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8" r:id="rId7"/>
    <p:sldId id="269" r:id="rId8"/>
    <p:sldId id="270" r:id="rId9"/>
    <p:sldId id="271" r:id="rId10"/>
    <p:sldId id="261" r:id="rId11"/>
    <p:sldId id="262" r:id="rId12"/>
    <p:sldId id="263" r:id="rId13"/>
    <p:sldId id="272" r:id="rId14"/>
    <p:sldId id="273" r:id="rId15"/>
    <p:sldId id="264"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1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C6EC-1A59-4462-B726-BA201D216C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9D6B30-FB8A-4D49-B9A8-2347CEE13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F8BAC3-F5DC-4C62-927B-F4BA5A8C9504}"/>
              </a:ext>
            </a:extLst>
          </p:cNvPr>
          <p:cNvSpPr>
            <a:spLocks noGrp="1"/>
          </p:cNvSpPr>
          <p:nvPr>
            <p:ph type="dt" sz="half" idx="10"/>
          </p:nvPr>
        </p:nvSpPr>
        <p:spPr/>
        <p:txBody>
          <a:bodyPr/>
          <a:lstStyle/>
          <a:p>
            <a:fld id="{9B6489C7-EEC1-4E5B-AF60-D9CD03426B89}" type="datetimeFigureOut">
              <a:rPr lang="en-US" smtClean="0"/>
              <a:t>12/4/2021</a:t>
            </a:fld>
            <a:endParaRPr lang="en-US"/>
          </a:p>
        </p:txBody>
      </p:sp>
      <p:sp>
        <p:nvSpPr>
          <p:cNvPr id="5" name="Footer Placeholder 4">
            <a:extLst>
              <a:ext uri="{FF2B5EF4-FFF2-40B4-BE49-F238E27FC236}">
                <a16:creationId xmlns:a16="http://schemas.microsoft.com/office/drawing/2014/main" id="{EA507B28-8A39-473D-9909-18B0727FE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67E29-5A46-4FEC-915E-B8AE40A4684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463273613"/>
      </p:ext>
    </p:extLst>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195D-D6C4-49FA-BD85-F6B25F9525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C61225-0184-4F52-A501-4759EA0FD7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FEAD9-4346-49F9-8F9B-227480C274C0}"/>
              </a:ext>
            </a:extLst>
          </p:cNvPr>
          <p:cNvSpPr>
            <a:spLocks noGrp="1"/>
          </p:cNvSpPr>
          <p:nvPr>
            <p:ph type="dt" sz="half" idx="10"/>
          </p:nvPr>
        </p:nvSpPr>
        <p:spPr/>
        <p:txBody>
          <a:bodyPr/>
          <a:lstStyle/>
          <a:p>
            <a:fld id="{9B6489C7-EEC1-4E5B-AF60-D9CD03426B89}" type="datetimeFigureOut">
              <a:rPr lang="en-US" smtClean="0"/>
              <a:t>12/4/2021</a:t>
            </a:fld>
            <a:endParaRPr lang="en-US"/>
          </a:p>
        </p:txBody>
      </p:sp>
      <p:sp>
        <p:nvSpPr>
          <p:cNvPr id="5" name="Footer Placeholder 4">
            <a:extLst>
              <a:ext uri="{FF2B5EF4-FFF2-40B4-BE49-F238E27FC236}">
                <a16:creationId xmlns:a16="http://schemas.microsoft.com/office/drawing/2014/main" id="{4F04BDA2-FEF3-4F32-B038-1CF1C6335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9877D-1498-45DA-8FC8-7F9EED13D688}"/>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298378794"/>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DE00-ED82-4621-ADA3-E160A9AC02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A4C2D6-BEC6-4703-9C4A-F3E54C28E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83B16-162A-447A-9085-79C28FEDDD35}"/>
              </a:ext>
            </a:extLst>
          </p:cNvPr>
          <p:cNvSpPr>
            <a:spLocks noGrp="1"/>
          </p:cNvSpPr>
          <p:nvPr>
            <p:ph type="dt" sz="half" idx="10"/>
          </p:nvPr>
        </p:nvSpPr>
        <p:spPr/>
        <p:txBody>
          <a:bodyPr/>
          <a:lstStyle/>
          <a:p>
            <a:fld id="{9B6489C7-EEC1-4E5B-AF60-D9CD03426B89}" type="datetimeFigureOut">
              <a:rPr lang="en-US" smtClean="0"/>
              <a:t>12/4/2021</a:t>
            </a:fld>
            <a:endParaRPr lang="en-US"/>
          </a:p>
        </p:txBody>
      </p:sp>
      <p:sp>
        <p:nvSpPr>
          <p:cNvPr id="5" name="Footer Placeholder 4">
            <a:extLst>
              <a:ext uri="{FF2B5EF4-FFF2-40B4-BE49-F238E27FC236}">
                <a16:creationId xmlns:a16="http://schemas.microsoft.com/office/drawing/2014/main" id="{3F974851-BB51-495D-A23E-60C3202EF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D0C21-8261-46D8-91DE-08EC98CE573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573384894"/>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EAAE-B531-45A8-A047-15A54D3EB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657D0A-24E2-4F02-B6A7-3AE2EE7E0A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4A571-662C-4C99-8E20-9B2DB49D515A}"/>
              </a:ext>
            </a:extLst>
          </p:cNvPr>
          <p:cNvSpPr>
            <a:spLocks noGrp="1"/>
          </p:cNvSpPr>
          <p:nvPr>
            <p:ph type="dt" sz="half" idx="10"/>
          </p:nvPr>
        </p:nvSpPr>
        <p:spPr/>
        <p:txBody>
          <a:bodyPr/>
          <a:lstStyle/>
          <a:p>
            <a:fld id="{9B6489C7-EEC1-4E5B-AF60-D9CD03426B89}" type="datetimeFigureOut">
              <a:rPr lang="en-US" smtClean="0"/>
              <a:t>12/4/2021</a:t>
            </a:fld>
            <a:endParaRPr lang="en-US"/>
          </a:p>
        </p:txBody>
      </p:sp>
      <p:sp>
        <p:nvSpPr>
          <p:cNvPr id="5" name="Footer Placeholder 4">
            <a:extLst>
              <a:ext uri="{FF2B5EF4-FFF2-40B4-BE49-F238E27FC236}">
                <a16:creationId xmlns:a16="http://schemas.microsoft.com/office/drawing/2014/main" id="{89837317-8E4F-4D8E-8685-C00993398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4E379-5943-4483-B92D-6B973A839531}"/>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145196029"/>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5ED4-8583-4441-B304-88EC6E9786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873C83-49B9-4067-9119-A1D32F214A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2EC0A6-A497-4BED-A035-5269B342A94D}"/>
              </a:ext>
            </a:extLst>
          </p:cNvPr>
          <p:cNvSpPr>
            <a:spLocks noGrp="1"/>
          </p:cNvSpPr>
          <p:nvPr>
            <p:ph type="dt" sz="half" idx="10"/>
          </p:nvPr>
        </p:nvSpPr>
        <p:spPr/>
        <p:txBody>
          <a:bodyPr/>
          <a:lstStyle/>
          <a:p>
            <a:fld id="{9B6489C7-EEC1-4E5B-AF60-D9CD03426B89}" type="datetimeFigureOut">
              <a:rPr lang="en-US" smtClean="0"/>
              <a:t>12/4/2021</a:t>
            </a:fld>
            <a:endParaRPr lang="en-US"/>
          </a:p>
        </p:txBody>
      </p:sp>
      <p:sp>
        <p:nvSpPr>
          <p:cNvPr id="5" name="Footer Placeholder 4">
            <a:extLst>
              <a:ext uri="{FF2B5EF4-FFF2-40B4-BE49-F238E27FC236}">
                <a16:creationId xmlns:a16="http://schemas.microsoft.com/office/drawing/2014/main" id="{5C285122-4464-4D1F-88CB-07D57344F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65859-780A-45DF-B086-1476DFFE596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475826778"/>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E32EC-F955-4FED-86B5-EA306BFF1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69BE04-7DBE-4970-AF88-3184EC04C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09B11-EC89-41E1-B00D-3A8C79C3FA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B0F56-3BDA-477D-8EBF-A34D491540E5}"/>
              </a:ext>
            </a:extLst>
          </p:cNvPr>
          <p:cNvSpPr>
            <a:spLocks noGrp="1"/>
          </p:cNvSpPr>
          <p:nvPr>
            <p:ph type="dt" sz="half" idx="10"/>
          </p:nvPr>
        </p:nvSpPr>
        <p:spPr/>
        <p:txBody>
          <a:bodyPr/>
          <a:lstStyle/>
          <a:p>
            <a:fld id="{9B6489C7-EEC1-4E5B-AF60-D9CD03426B89}" type="datetimeFigureOut">
              <a:rPr lang="en-US" smtClean="0"/>
              <a:t>12/4/2021</a:t>
            </a:fld>
            <a:endParaRPr lang="en-US"/>
          </a:p>
        </p:txBody>
      </p:sp>
      <p:sp>
        <p:nvSpPr>
          <p:cNvPr id="6" name="Footer Placeholder 5">
            <a:extLst>
              <a:ext uri="{FF2B5EF4-FFF2-40B4-BE49-F238E27FC236}">
                <a16:creationId xmlns:a16="http://schemas.microsoft.com/office/drawing/2014/main" id="{E17A5CD5-62B0-43A4-9A45-077E986A2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AC69F-57DC-4DBE-A721-03103C77E2DC}"/>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601226354"/>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9072-41F3-482E-8E7B-385EB88E4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AEA8DB-5CFD-4199-8CC8-32C630F96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001355-0338-4E45-89E7-B56FA9462A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F572BA-6B02-4278-BB13-E96CDBC42E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51F24-3E6C-4137-ADCB-66FA17B39A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59D400-650F-4045-BB53-27A220EC9A8D}"/>
              </a:ext>
            </a:extLst>
          </p:cNvPr>
          <p:cNvSpPr>
            <a:spLocks noGrp="1"/>
          </p:cNvSpPr>
          <p:nvPr>
            <p:ph type="dt" sz="half" idx="10"/>
          </p:nvPr>
        </p:nvSpPr>
        <p:spPr/>
        <p:txBody>
          <a:bodyPr/>
          <a:lstStyle/>
          <a:p>
            <a:fld id="{9B6489C7-EEC1-4E5B-AF60-D9CD03426B89}" type="datetimeFigureOut">
              <a:rPr lang="en-US" smtClean="0"/>
              <a:t>12/4/2021</a:t>
            </a:fld>
            <a:endParaRPr lang="en-US"/>
          </a:p>
        </p:txBody>
      </p:sp>
      <p:sp>
        <p:nvSpPr>
          <p:cNvPr id="8" name="Footer Placeholder 7">
            <a:extLst>
              <a:ext uri="{FF2B5EF4-FFF2-40B4-BE49-F238E27FC236}">
                <a16:creationId xmlns:a16="http://schemas.microsoft.com/office/drawing/2014/main" id="{7FA51A14-F0CD-4070-8023-24997E692C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38F0CD-FA26-4B50-9DCC-7AB4D760EEF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44965076"/>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525A-2378-425D-A54D-267B222DAB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F8CB40-041D-4500-9674-4110994FC441}"/>
              </a:ext>
            </a:extLst>
          </p:cNvPr>
          <p:cNvSpPr>
            <a:spLocks noGrp="1"/>
          </p:cNvSpPr>
          <p:nvPr>
            <p:ph type="dt" sz="half" idx="10"/>
          </p:nvPr>
        </p:nvSpPr>
        <p:spPr/>
        <p:txBody>
          <a:bodyPr/>
          <a:lstStyle/>
          <a:p>
            <a:fld id="{9B6489C7-EEC1-4E5B-AF60-D9CD03426B89}" type="datetimeFigureOut">
              <a:rPr lang="en-US" smtClean="0"/>
              <a:t>12/4/2021</a:t>
            </a:fld>
            <a:endParaRPr lang="en-US"/>
          </a:p>
        </p:txBody>
      </p:sp>
      <p:sp>
        <p:nvSpPr>
          <p:cNvPr id="4" name="Footer Placeholder 3">
            <a:extLst>
              <a:ext uri="{FF2B5EF4-FFF2-40B4-BE49-F238E27FC236}">
                <a16:creationId xmlns:a16="http://schemas.microsoft.com/office/drawing/2014/main" id="{D34C0D42-7B02-4DDB-9E5B-B699CB850A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F82301-562E-466F-9D07-4DFB0852F6BA}"/>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260659753"/>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2F34D1-AD72-4A11-BD64-575E36E77E2F}"/>
              </a:ext>
            </a:extLst>
          </p:cNvPr>
          <p:cNvSpPr>
            <a:spLocks noGrp="1"/>
          </p:cNvSpPr>
          <p:nvPr>
            <p:ph type="dt" sz="half" idx="10"/>
          </p:nvPr>
        </p:nvSpPr>
        <p:spPr/>
        <p:txBody>
          <a:bodyPr/>
          <a:lstStyle/>
          <a:p>
            <a:fld id="{9B6489C7-EEC1-4E5B-AF60-D9CD03426B89}" type="datetimeFigureOut">
              <a:rPr lang="en-US" smtClean="0"/>
              <a:t>12/4/2021</a:t>
            </a:fld>
            <a:endParaRPr lang="en-US"/>
          </a:p>
        </p:txBody>
      </p:sp>
      <p:sp>
        <p:nvSpPr>
          <p:cNvPr id="3" name="Footer Placeholder 2">
            <a:extLst>
              <a:ext uri="{FF2B5EF4-FFF2-40B4-BE49-F238E27FC236}">
                <a16:creationId xmlns:a16="http://schemas.microsoft.com/office/drawing/2014/main" id="{8E5AC208-461D-4DA9-A87D-504F6A9E05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4D780F-25A5-476D-8D1F-A130C8224E2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4018912588"/>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9966-1875-484E-A66A-DB4DB4163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CC71E-40FA-47A7-96B6-FFCD28DC19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62D945-A600-44FC-9B3F-12223E5E1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9ECFD-123F-4BEE-AFCF-3176B5A06234}"/>
              </a:ext>
            </a:extLst>
          </p:cNvPr>
          <p:cNvSpPr>
            <a:spLocks noGrp="1"/>
          </p:cNvSpPr>
          <p:nvPr>
            <p:ph type="dt" sz="half" idx="10"/>
          </p:nvPr>
        </p:nvSpPr>
        <p:spPr/>
        <p:txBody>
          <a:bodyPr/>
          <a:lstStyle/>
          <a:p>
            <a:fld id="{9B6489C7-EEC1-4E5B-AF60-D9CD03426B89}" type="datetimeFigureOut">
              <a:rPr lang="en-US" smtClean="0"/>
              <a:t>12/4/2021</a:t>
            </a:fld>
            <a:endParaRPr lang="en-US"/>
          </a:p>
        </p:txBody>
      </p:sp>
      <p:sp>
        <p:nvSpPr>
          <p:cNvPr id="6" name="Footer Placeholder 5">
            <a:extLst>
              <a:ext uri="{FF2B5EF4-FFF2-40B4-BE49-F238E27FC236}">
                <a16:creationId xmlns:a16="http://schemas.microsoft.com/office/drawing/2014/main" id="{87F6128A-D107-499A-9DCB-71A9C5BBD9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69861-A195-4845-95F0-E52D0CEC15C4}"/>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126368684"/>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DBDF-3D03-4FD2-BA64-535AACEBA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7784D9-0A1F-442F-AEFF-E81363C02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D97BAA-63A1-423C-BCF2-FBAAD0FAF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4D3D0-9DDC-41A4-A812-EB6053CE610D}"/>
              </a:ext>
            </a:extLst>
          </p:cNvPr>
          <p:cNvSpPr>
            <a:spLocks noGrp="1"/>
          </p:cNvSpPr>
          <p:nvPr>
            <p:ph type="dt" sz="half" idx="10"/>
          </p:nvPr>
        </p:nvSpPr>
        <p:spPr/>
        <p:txBody>
          <a:bodyPr/>
          <a:lstStyle/>
          <a:p>
            <a:fld id="{9B6489C7-EEC1-4E5B-AF60-D9CD03426B89}" type="datetimeFigureOut">
              <a:rPr lang="en-US" smtClean="0"/>
              <a:t>12/4/2021</a:t>
            </a:fld>
            <a:endParaRPr lang="en-US"/>
          </a:p>
        </p:txBody>
      </p:sp>
      <p:sp>
        <p:nvSpPr>
          <p:cNvPr id="6" name="Footer Placeholder 5">
            <a:extLst>
              <a:ext uri="{FF2B5EF4-FFF2-40B4-BE49-F238E27FC236}">
                <a16:creationId xmlns:a16="http://schemas.microsoft.com/office/drawing/2014/main" id="{2973B071-8FDB-49D7-96D5-9C99D577B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EF7B11-11C5-470A-82DF-303CD5115FE7}"/>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653006038"/>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C217D-E9BD-48FD-83B7-3D1D67871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682EF1-BEE2-4A0A-9C62-BD654E022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611D2-B901-48BD-B549-A9489055A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6489C7-EEC1-4E5B-AF60-D9CD03426B89}" type="datetimeFigureOut">
              <a:rPr lang="en-US" smtClean="0"/>
              <a:t>12/4/2021</a:t>
            </a:fld>
            <a:endParaRPr lang="en-US"/>
          </a:p>
        </p:txBody>
      </p:sp>
      <p:sp>
        <p:nvSpPr>
          <p:cNvPr id="5" name="Footer Placeholder 4">
            <a:extLst>
              <a:ext uri="{FF2B5EF4-FFF2-40B4-BE49-F238E27FC236}">
                <a16:creationId xmlns:a16="http://schemas.microsoft.com/office/drawing/2014/main" id="{92444953-A474-4877-A2F2-4BB12BA36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940C3A-9FCC-4B88-9921-D6BAB64E5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BAC3C-56B8-472E-A72F-279C9AEC6549}" type="slidenum">
              <a:rPr lang="en-US" smtClean="0"/>
              <a:t>‹#›</a:t>
            </a:fld>
            <a:endParaRPr lang="en-US"/>
          </a:p>
        </p:txBody>
      </p:sp>
    </p:spTree>
    <p:extLst>
      <p:ext uri="{BB962C8B-B14F-4D97-AF65-F5344CB8AC3E}">
        <p14:creationId xmlns:p14="http://schemas.microsoft.com/office/powerpoint/2010/main" val="1109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0.gif"/><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gif"/><Relationship Id="rId4" Type="http://schemas.openxmlformats.org/officeDocument/2006/relationships/image" Target="../media/image31.gif"/></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2.gif"/><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3.gif"/><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4.gif"/><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7"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5.gif"/><Relationship Id="rId5" Type="http://schemas.openxmlformats.org/officeDocument/2006/relationships/image" Target="../media/image18.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gif"/><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jpg"/><Relationship Id="rId11" Type="http://schemas.openxmlformats.org/officeDocument/2006/relationships/image" Target="../media/image12.png"/><Relationship Id="rId5" Type="http://schemas.openxmlformats.org/officeDocument/2006/relationships/image" Target="../media/image6.jpg"/><Relationship Id="rId10" Type="http://schemas.openxmlformats.org/officeDocument/2006/relationships/image" Target="../media/image11.png"/><Relationship Id="rId4" Type="http://schemas.openxmlformats.org/officeDocument/2006/relationships/image" Target="../media/image5.jp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JPG"/><Relationship Id="rId11" Type="http://schemas.openxmlformats.org/officeDocument/2006/relationships/image" Target="../media/image22.JPG"/><Relationship Id="rId5" Type="http://schemas.openxmlformats.org/officeDocument/2006/relationships/image" Target="../media/image16.JPG"/><Relationship Id="rId10" Type="http://schemas.openxmlformats.org/officeDocument/2006/relationships/image" Target="../media/image21.JPG"/><Relationship Id="rId4" Type="http://schemas.openxmlformats.org/officeDocument/2006/relationships/image" Target="../media/image15.JPG"/><Relationship Id="rId9" Type="http://schemas.openxmlformats.org/officeDocument/2006/relationships/image" Target="../media/image20.JP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gif"/></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gif"/></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7.gif"/></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8.gif"/><Relationship Id="rId4"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1CC84-0DBC-47B3-A0A5-C7A82F635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11"/>
            <a:ext cx="12192000" cy="6866022"/>
          </a:xfrm>
          <a:prstGeom prst="rect">
            <a:avLst/>
          </a:prstGeom>
        </p:spPr>
      </p:pic>
    </p:spTree>
    <p:extLst>
      <p:ext uri="{BB962C8B-B14F-4D97-AF65-F5344CB8AC3E}">
        <p14:creationId xmlns:p14="http://schemas.microsoft.com/office/powerpoint/2010/main" val="315272050"/>
      </p:ext>
    </p:extLst>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0" y="1671"/>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5" y="6229350"/>
            <a:ext cx="1943100" cy="584775"/>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Rhythmic gymnastics </a:t>
            </a:r>
            <a:r>
              <a:rPr lang="en-US" sz="1200" b="1" dirty="0">
                <a:solidFill>
                  <a:schemeClr val="bg1">
                    <a:lumMod val="50000"/>
                  </a:schemeClr>
                </a:solidFill>
                <a:latin typeface="Arial" panose="020B0604020202020204" pitchFamily="34" charset="0"/>
                <a:cs typeface="Arial" panose="020B0604020202020204" pitchFamily="34" charset="0"/>
              </a:rPr>
              <a:t>Part 2</a:t>
            </a:r>
          </a:p>
        </p:txBody>
      </p:sp>
      <p:sp>
        <p:nvSpPr>
          <p:cNvPr id="5" name="Rectangle 4">
            <a:extLst>
              <a:ext uri="{FF2B5EF4-FFF2-40B4-BE49-F238E27FC236}">
                <a16:creationId xmlns:a16="http://schemas.microsoft.com/office/drawing/2014/main" id="{88441381-4885-465A-8221-33F5563FA47B}"/>
              </a:ext>
            </a:extLst>
          </p:cNvPr>
          <p:cNvSpPr/>
          <p:nvPr/>
        </p:nvSpPr>
        <p:spPr>
          <a:xfrm>
            <a:off x="-125936" y="475926"/>
            <a:ext cx="2440092"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2</a:t>
            </a:r>
          </a:p>
        </p:txBody>
      </p:sp>
      <p:sp>
        <p:nvSpPr>
          <p:cNvPr id="7" name="TextBox 6">
            <a:extLst>
              <a:ext uri="{FF2B5EF4-FFF2-40B4-BE49-F238E27FC236}">
                <a16:creationId xmlns:a16="http://schemas.microsoft.com/office/drawing/2014/main" id="{9FEC6A1E-9561-4BF3-BAB8-556236CA4670}"/>
              </a:ext>
            </a:extLst>
          </p:cNvPr>
          <p:cNvSpPr txBox="1"/>
          <p:nvPr/>
        </p:nvSpPr>
        <p:spPr>
          <a:xfrm>
            <a:off x="4600575" y="797725"/>
            <a:ext cx="6506818" cy="590867"/>
          </a:xfrm>
          <a:prstGeom prst="rect">
            <a:avLst/>
          </a:prstGeom>
          <a:noFill/>
        </p:spPr>
        <p:txBody>
          <a:bodyPr wrap="square" rtlCol="0">
            <a:spAutoFit/>
          </a:bodyPr>
          <a:lstStyle/>
          <a:p>
            <a:pPr marL="278130" algn="just">
              <a:lnSpc>
                <a:spcPct val="107000"/>
              </a:lnSpc>
              <a:spcAft>
                <a:spcPts val="1200"/>
              </a:spcAft>
            </a:pPr>
            <a:r>
              <a:rPr lang="en-US" sz="3200" dirty="0">
                <a:solidFill>
                  <a:srgbClr val="FF0000"/>
                </a:solidFill>
                <a:latin typeface="Tahoma" panose="020B0604030504040204" pitchFamily="34" charset="0"/>
                <a:ea typeface="Times New Roman" panose="02020603050405020304" pitchFamily="18" charset="0"/>
                <a:cs typeface="Times New Roman" panose="02020603050405020304" pitchFamily="18" charset="0"/>
              </a:rPr>
              <a:t>Apparatus </a:t>
            </a:r>
            <a:endParaRPr lang="en-SG" sz="3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5280586" y="2767277"/>
            <a:ext cx="6506818" cy="1323439"/>
          </a:xfrm>
          <a:prstGeom prst="rect">
            <a:avLst/>
          </a:prstGeom>
          <a:noFill/>
        </p:spPr>
        <p:txBody>
          <a:bodyPr wrap="square" rtlCol="0">
            <a:spAutoFit/>
          </a:bodyPr>
          <a:lstStyle/>
          <a:p>
            <a:r>
              <a:rPr lang="en-US" dirty="0">
                <a:solidFill>
                  <a:schemeClr val="bg1"/>
                </a:solidFill>
                <a:latin typeface="Tahoma" panose="020B0604030504040204" pitchFamily="34" charset="0"/>
                <a:ea typeface="Times New Roman" panose="02020603050405020304" pitchFamily="18" charset="0"/>
              </a:rPr>
              <a:t>   </a:t>
            </a:r>
            <a:r>
              <a:rPr lang="en-US" sz="2000" dirty="0">
                <a:solidFill>
                  <a:schemeClr val="bg2"/>
                </a:solidFill>
                <a:effectLst/>
                <a:latin typeface="Tahoma" panose="020B0604030504040204" pitchFamily="34" charset="0"/>
                <a:ea typeface="Times New Roman" panose="02020603050405020304" pitchFamily="18" charset="0"/>
              </a:rPr>
              <a:t>The ball </a:t>
            </a:r>
            <a:r>
              <a:rPr lang="en-US" sz="2000" dirty="0">
                <a:solidFill>
                  <a:schemeClr val="bg1"/>
                </a:solidFill>
                <a:effectLst/>
                <a:latin typeface="Tahoma" panose="020B0604030504040204" pitchFamily="34" charset="0"/>
                <a:ea typeface="Times New Roman" panose="02020603050405020304" pitchFamily="18" charset="0"/>
              </a:rPr>
              <a:t>is an apparatus used in rhythmic gymnastics. It is made of either rubber or synthetic material. Fundamental elements of a ball routine including throwing, bouncing or rolling. </a:t>
            </a:r>
            <a:endParaRPr lang="en-US" i="1"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579C6FC-9CF5-4D2B-8FCE-67AE758E24F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66625" y="758482"/>
            <a:ext cx="3095713" cy="4714060"/>
          </a:xfrm>
          <a:prstGeom prst="rect">
            <a:avLst/>
          </a:prstGeom>
        </p:spPr>
      </p:pic>
      <p:pic>
        <p:nvPicPr>
          <p:cNvPr id="15" name="Picture 14">
            <a:extLst>
              <a:ext uri="{FF2B5EF4-FFF2-40B4-BE49-F238E27FC236}">
                <a16:creationId xmlns:a16="http://schemas.microsoft.com/office/drawing/2014/main" id="{C8A6E511-1BED-4CF2-B0D1-AFA04B2C0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957" y="758482"/>
            <a:ext cx="3095713" cy="4714060"/>
          </a:xfrm>
          <a:prstGeom prst="rect">
            <a:avLst/>
          </a:prstGeom>
        </p:spPr>
      </p:pic>
      <p:pic>
        <p:nvPicPr>
          <p:cNvPr id="11" name="Picture 10">
            <a:extLst>
              <a:ext uri="{FF2B5EF4-FFF2-40B4-BE49-F238E27FC236}">
                <a16:creationId xmlns:a16="http://schemas.microsoft.com/office/drawing/2014/main" id="{C9B28406-2D14-4E33-817E-C448653BA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729" y="2001050"/>
            <a:ext cx="6367129" cy="3581510"/>
          </a:xfrm>
          <a:prstGeom prst="rect">
            <a:avLst/>
          </a:prstGeom>
        </p:spPr>
      </p:pic>
      <p:sp>
        <p:nvSpPr>
          <p:cNvPr id="16" name="TextBox 15">
            <a:extLst>
              <a:ext uri="{FF2B5EF4-FFF2-40B4-BE49-F238E27FC236}">
                <a16:creationId xmlns:a16="http://schemas.microsoft.com/office/drawing/2014/main" id="{32D452B5-1EEA-40C2-99FE-75ED2B601283}"/>
              </a:ext>
            </a:extLst>
          </p:cNvPr>
          <p:cNvSpPr txBox="1"/>
          <p:nvPr/>
        </p:nvSpPr>
        <p:spPr>
          <a:xfrm>
            <a:off x="7616730" y="1816324"/>
            <a:ext cx="1524000" cy="523220"/>
          </a:xfrm>
          <a:prstGeom prst="rect">
            <a:avLst/>
          </a:prstGeom>
          <a:noFill/>
        </p:spPr>
        <p:txBody>
          <a:bodyPr wrap="square" rtlCol="0">
            <a:spAutoFit/>
          </a:bodyPr>
          <a:lstStyle/>
          <a:p>
            <a:r>
              <a:rPr lang="en-US" sz="2800" dirty="0">
                <a:solidFill>
                  <a:schemeClr val="accent2"/>
                </a:solidFill>
              </a:rPr>
              <a:t>BALL</a:t>
            </a:r>
            <a:endParaRPr lang="en-SG" sz="2800" dirty="0">
              <a:solidFill>
                <a:schemeClr val="accent2"/>
              </a:solidFill>
            </a:endParaRPr>
          </a:p>
        </p:txBody>
      </p:sp>
    </p:spTree>
    <p:extLst>
      <p:ext uri="{BB962C8B-B14F-4D97-AF65-F5344CB8AC3E}">
        <p14:creationId xmlns:p14="http://schemas.microsoft.com/office/powerpoint/2010/main" val="4057594736"/>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709333" y="6229350"/>
            <a:ext cx="1891242" cy="584775"/>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Rhythmic gymnastics </a:t>
            </a:r>
            <a:r>
              <a:rPr lang="en-US" sz="1200" b="1" dirty="0">
                <a:solidFill>
                  <a:schemeClr val="bg1">
                    <a:lumMod val="50000"/>
                  </a:schemeClr>
                </a:solidFill>
                <a:latin typeface="Arial" panose="020B0604020202020204" pitchFamily="34" charset="0"/>
                <a:cs typeface="Arial" panose="020B0604020202020204" pitchFamily="34" charset="0"/>
              </a:rPr>
              <a:t>Part 3</a:t>
            </a:r>
          </a:p>
        </p:txBody>
      </p:sp>
      <p:sp>
        <p:nvSpPr>
          <p:cNvPr id="5" name="Rectangle 4">
            <a:extLst>
              <a:ext uri="{FF2B5EF4-FFF2-40B4-BE49-F238E27FC236}">
                <a16:creationId xmlns:a16="http://schemas.microsoft.com/office/drawing/2014/main" id="{88441381-4885-465A-8221-33F5563FA47B}"/>
              </a:ext>
            </a:extLst>
          </p:cNvPr>
          <p:cNvSpPr/>
          <p:nvPr/>
        </p:nvSpPr>
        <p:spPr>
          <a:xfrm>
            <a:off x="-189254" y="475926"/>
            <a:ext cx="2566728" cy="5478423"/>
          </a:xfrm>
          <a:prstGeom prst="rect">
            <a:avLst/>
          </a:prstGeom>
          <a:noFill/>
        </p:spPr>
        <p:txBody>
          <a:bodyPr wrap="none" lIns="91440" tIns="45720" rIns="91440" bIns="45720">
            <a:spAutoFit/>
          </a:bodyPr>
          <a:lstStyle/>
          <a:p>
            <a:pPr algn="ctr"/>
            <a:r>
              <a:rPr lang="en-US" sz="35000" b="1" dirty="0">
                <a:ln w="9525">
                  <a:solidFill>
                    <a:schemeClr val="bg1"/>
                  </a:solidFill>
                  <a:prstDash val="solid"/>
                </a:ln>
                <a:effectLst>
                  <a:outerShdw blurRad="12700" dist="38100" dir="2700000" algn="tl" rotWithShape="0">
                    <a:schemeClr val="bg1">
                      <a:lumMod val="50000"/>
                    </a:schemeClr>
                  </a:outerShdw>
                </a:effectLst>
                <a:latin typeface="Impact" panose="020B0806030902050204" pitchFamily="34" charset="0"/>
              </a:rPr>
              <a:t>3</a:t>
            </a:r>
            <a:endPar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endParaRP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4901343" y="751877"/>
            <a:ext cx="5039752" cy="653128"/>
          </a:xfrm>
          <a:prstGeom prst="rect">
            <a:avLst/>
          </a:prstGeom>
          <a:noFill/>
        </p:spPr>
        <p:txBody>
          <a:bodyPr wrap="square" rtlCol="0">
            <a:spAutoFit/>
          </a:bodyPr>
          <a:lstStyle/>
          <a:p>
            <a:pPr marL="278130" algn="just">
              <a:lnSpc>
                <a:spcPct val="107000"/>
              </a:lnSpc>
              <a:spcAft>
                <a:spcPts val="1200"/>
              </a:spcAft>
            </a:pPr>
            <a:r>
              <a:rPr lang="en-US" sz="3600" dirty="0">
                <a:solidFill>
                  <a:srgbClr val="FF0000"/>
                </a:solidFill>
                <a:latin typeface="Tahoma" panose="020B0604030504040204" pitchFamily="34" charset="0"/>
                <a:ea typeface="Times New Roman" panose="02020603050405020304" pitchFamily="18" charset="0"/>
                <a:cs typeface="Times New Roman" panose="02020603050405020304" pitchFamily="18" charset="0"/>
              </a:rPr>
              <a:t>Apparatus </a:t>
            </a:r>
            <a:endParaRPr lang="en-SG" sz="36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5227982" y="2489446"/>
            <a:ext cx="6506818" cy="3170099"/>
          </a:xfrm>
          <a:prstGeom prst="rect">
            <a:avLst/>
          </a:prstGeom>
          <a:noFill/>
        </p:spPr>
        <p:txBody>
          <a:bodyPr wrap="square" rtlCol="0">
            <a:spAutoFit/>
          </a:bodyPr>
          <a:lstStyle/>
          <a:p>
            <a:pPr algn="just"/>
            <a:r>
              <a:rPr lang="en-US" sz="2000" dirty="0">
                <a:solidFill>
                  <a:schemeClr val="bg1"/>
                </a:solidFill>
              </a:rPr>
              <a:t>The stick has a 1 cm diameter and a length from 50 to 60 centimeters. It is usually made of wood, bamboo, plastic or fiber-glass.  Most often the ribbon is made of satin or a similar material without starch.  Its maximum weight is 35 grams, its width from 4 to 6 centimeters, and its length 6 meters at the minimum. This flexible, long, and light apparatus shapes patterns in space.  Its aerial movements carve forms and images.  The elements are performed in various amplitudes and rhythms. Snakes, spirals and throws represent the main elements in the use of the ribbon.</a:t>
            </a:r>
            <a:endParaRPr lang="en-US" sz="2000" i="1"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161901C-452E-45B0-BEBB-B12BF8929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13" name="TextBox 12">
            <a:extLst>
              <a:ext uri="{FF2B5EF4-FFF2-40B4-BE49-F238E27FC236}">
                <a16:creationId xmlns:a16="http://schemas.microsoft.com/office/drawing/2014/main" id="{83254A16-B07F-409C-B517-857004849C1B}"/>
              </a:ext>
            </a:extLst>
          </p:cNvPr>
          <p:cNvSpPr txBox="1"/>
          <p:nvPr/>
        </p:nvSpPr>
        <p:spPr>
          <a:xfrm>
            <a:off x="7869582" y="1695618"/>
            <a:ext cx="1501423" cy="523220"/>
          </a:xfrm>
          <a:prstGeom prst="rect">
            <a:avLst/>
          </a:prstGeom>
          <a:noFill/>
        </p:spPr>
        <p:txBody>
          <a:bodyPr wrap="square" rtlCol="0">
            <a:spAutoFit/>
          </a:bodyPr>
          <a:lstStyle/>
          <a:p>
            <a:r>
              <a:rPr lang="en-US" sz="2800" dirty="0">
                <a:solidFill>
                  <a:schemeClr val="accent2"/>
                </a:solidFill>
              </a:rPr>
              <a:t>RIBBON</a:t>
            </a:r>
            <a:endParaRPr lang="en-SG" sz="2800" dirty="0">
              <a:solidFill>
                <a:schemeClr val="accent2"/>
              </a:solidFill>
            </a:endParaRPr>
          </a:p>
        </p:txBody>
      </p:sp>
      <p:pic>
        <p:nvPicPr>
          <p:cNvPr id="15" name="Picture 14">
            <a:extLst>
              <a:ext uri="{FF2B5EF4-FFF2-40B4-BE49-F238E27FC236}">
                <a16:creationId xmlns:a16="http://schemas.microsoft.com/office/drawing/2014/main" id="{1DA37235-589C-4A0A-AFB0-5CCDA35BB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589" y="309432"/>
            <a:ext cx="1966465" cy="1966465"/>
          </a:xfrm>
          <a:prstGeom prst="rect">
            <a:avLst/>
          </a:prstGeom>
        </p:spPr>
      </p:pic>
    </p:spTree>
    <p:extLst>
      <p:ext uri="{BB962C8B-B14F-4D97-AF65-F5344CB8AC3E}">
        <p14:creationId xmlns:p14="http://schemas.microsoft.com/office/powerpoint/2010/main" val="3871854130"/>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5" y="6229350"/>
            <a:ext cx="2253192" cy="584775"/>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Rhythmic gymnastics </a:t>
            </a:r>
            <a:r>
              <a:rPr lang="en-US" sz="1200" b="1" dirty="0">
                <a:solidFill>
                  <a:schemeClr val="bg1">
                    <a:lumMod val="50000"/>
                  </a:schemeClr>
                </a:solidFill>
                <a:latin typeface="Arial" panose="020B0604020202020204" pitchFamily="34" charset="0"/>
                <a:cs typeface="Arial" panose="020B0604020202020204" pitchFamily="34" charset="0"/>
              </a:rPr>
              <a:t>Part 4</a:t>
            </a:r>
          </a:p>
        </p:txBody>
      </p:sp>
      <p:sp>
        <p:nvSpPr>
          <p:cNvPr id="5" name="Rectangle 4">
            <a:extLst>
              <a:ext uri="{FF2B5EF4-FFF2-40B4-BE49-F238E27FC236}">
                <a16:creationId xmlns:a16="http://schemas.microsoft.com/office/drawing/2014/main" id="{88441381-4885-465A-8221-33F5563FA47B}"/>
              </a:ext>
            </a:extLst>
          </p:cNvPr>
          <p:cNvSpPr/>
          <p:nvPr/>
        </p:nvSpPr>
        <p:spPr>
          <a:xfrm>
            <a:off x="-120325" y="475926"/>
            <a:ext cx="2428871"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4</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5073621" y="360716"/>
            <a:ext cx="3731712" cy="1120435"/>
          </a:xfrm>
          <a:prstGeom prst="rect">
            <a:avLst/>
          </a:prstGeom>
          <a:noFill/>
        </p:spPr>
        <p:txBody>
          <a:bodyPr wrap="square" rtlCol="0">
            <a:spAutoFit/>
          </a:bodyPr>
          <a:lstStyle/>
          <a:p>
            <a:pPr marL="278130" algn="just">
              <a:lnSpc>
                <a:spcPct val="107000"/>
              </a:lnSpc>
              <a:spcAft>
                <a:spcPts val="1200"/>
              </a:spcAft>
            </a:pPr>
            <a:r>
              <a:rPr lang="en-US" sz="3200" dirty="0">
                <a:solidFill>
                  <a:srgbClr val="FF0000"/>
                </a:solidFill>
                <a:latin typeface="Tahoma" panose="020B0604030504040204" pitchFamily="34" charset="0"/>
                <a:ea typeface="Times New Roman" panose="02020603050405020304" pitchFamily="18" charset="0"/>
                <a:cs typeface="Times New Roman" panose="02020603050405020304" pitchFamily="18" charset="0"/>
              </a:rPr>
              <a:t>Apparatus</a:t>
            </a:r>
            <a:r>
              <a:rPr lang="en-US" sz="6600" dirty="0">
                <a:solidFill>
                  <a:srgbClr val="FF0000"/>
                </a:solidFill>
                <a:latin typeface="Tahoma" panose="020B0604030504040204" pitchFamily="34" charset="0"/>
                <a:ea typeface="Times New Roman" panose="02020603050405020304" pitchFamily="18" charset="0"/>
                <a:cs typeface="Times New Roman" panose="02020603050405020304" pitchFamily="18" charset="0"/>
              </a:rPr>
              <a:t> </a:t>
            </a:r>
            <a:endParaRPr lang="en-SG" sz="66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5073621" y="2275545"/>
            <a:ext cx="6506818" cy="2862322"/>
          </a:xfrm>
          <a:prstGeom prst="rect">
            <a:avLst/>
          </a:prstGeom>
          <a:noFill/>
        </p:spPr>
        <p:txBody>
          <a:bodyPr wrap="square" rtlCol="0">
            <a:spAutoFit/>
          </a:bodyPr>
          <a:lstStyle/>
          <a:p>
            <a:pPr algn="just"/>
            <a:r>
              <a:rPr lang="en-US" sz="1800" dirty="0">
                <a:solidFill>
                  <a:schemeClr val="bg1"/>
                </a:solidFill>
                <a:effectLst/>
                <a:latin typeface="Tahoma" panose="020B0604030504040204" pitchFamily="34" charset="0"/>
                <a:ea typeface="Times New Roman" panose="02020603050405020304" pitchFamily="18" charset="0"/>
              </a:rPr>
              <a:t>    The hoop may be of wood or plastic. Its interior diameter is from 80 to 90 centimeters; its minimum weight is 300 grams. It must be rigid enough to retain its shape. The hoop carves a space that must be fully used by the gymnast, as when she passes through the hoop or when the apparatus rotates around any part of her body. The frequent grip changes in the handling of the apparatus require strong coordination skills.  The shape of the hoop is ideal for rolling and rotating the apparatus on the floor or on different parts of the body as well as for passing over or through it. </a:t>
            </a:r>
            <a:endParaRPr lang="en-US" i="1"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B5BC740-FBAE-463D-9B9C-8279F889BDDD}"/>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496264" y="691616"/>
            <a:ext cx="3272605" cy="4919302"/>
          </a:xfrm>
          <a:prstGeom prst="rect">
            <a:avLst/>
          </a:prstGeom>
        </p:spPr>
      </p:pic>
      <p:sp>
        <p:nvSpPr>
          <p:cNvPr id="2" name="TextBox 1">
            <a:extLst>
              <a:ext uri="{FF2B5EF4-FFF2-40B4-BE49-F238E27FC236}">
                <a16:creationId xmlns:a16="http://schemas.microsoft.com/office/drawing/2014/main" id="{4396717B-D571-40EB-AD91-6245CA7E50CD}"/>
              </a:ext>
            </a:extLst>
          </p:cNvPr>
          <p:cNvSpPr txBox="1"/>
          <p:nvPr/>
        </p:nvSpPr>
        <p:spPr>
          <a:xfrm>
            <a:off x="7683880" y="1425307"/>
            <a:ext cx="2483555" cy="461665"/>
          </a:xfrm>
          <a:prstGeom prst="rect">
            <a:avLst/>
          </a:prstGeom>
          <a:noFill/>
        </p:spPr>
        <p:txBody>
          <a:bodyPr wrap="square" rtlCol="0">
            <a:spAutoFit/>
          </a:bodyPr>
          <a:lstStyle/>
          <a:p>
            <a:r>
              <a:rPr lang="en-US" sz="2400" dirty="0">
                <a:solidFill>
                  <a:schemeClr val="accent2"/>
                </a:solidFill>
              </a:rPr>
              <a:t>HOOP</a:t>
            </a:r>
            <a:endParaRPr lang="en-SG" sz="2400" dirty="0">
              <a:solidFill>
                <a:schemeClr val="accent2"/>
              </a:solidFill>
            </a:endParaRPr>
          </a:p>
        </p:txBody>
      </p:sp>
      <p:pic>
        <p:nvPicPr>
          <p:cNvPr id="11" name="Picture 10">
            <a:extLst>
              <a:ext uri="{FF2B5EF4-FFF2-40B4-BE49-F238E27FC236}">
                <a16:creationId xmlns:a16="http://schemas.microsoft.com/office/drawing/2014/main" id="{01212997-8207-49B7-849B-7E151AFF3D29}"/>
              </a:ext>
            </a:extLst>
          </p:cNvPr>
          <p:cNvPicPr>
            <a:picLocks noChangeAspect="1"/>
          </p:cNvPicPr>
          <p:nvPr/>
        </p:nvPicPr>
        <p:blipFill rotWithShape="1">
          <a:blip r:embed="rId5">
            <a:extLst>
              <a:ext uri="{28A0092B-C50C-407E-A947-70E740481C1C}">
                <a14:useLocalDpi xmlns:a14="http://schemas.microsoft.com/office/drawing/2010/main" val="0"/>
              </a:ext>
            </a:extLst>
          </a:blip>
          <a:srcRect l="14873" r="20216"/>
          <a:stretch/>
        </p:blipFill>
        <p:spPr>
          <a:xfrm>
            <a:off x="1494350" y="691616"/>
            <a:ext cx="3274519" cy="4919302"/>
          </a:xfrm>
          <a:prstGeom prst="rect">
            <a:avLst/>
          </a:prstGeom>
        </p:spPr>
      </p:pic>
    </p:spTree>
    <p:extLst>
      <p:ext uri="{BB962C8B-B14F-4D97-AF65-F5344CB8AC3E}">
        <p14:creationId xmlns:p14="http://schemas.microsoft.com/office/powerpoint/2010/main" val="2377587890"/>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5" y="6229350"/>
            <a:ext cx="1943100" cy="584775"/>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Rhythmic gymnastics </a:t>
            </a:r>
            <a:r>
              <a:rPr lang="en-US" sz="1200" b="1" dirty="0">
                <a:solidFill>
                  <a:schemeClr val="bg1">
                    <a:lumMod val="50000"/>
                  </a:schemeClr>
                </a:solidFill>
                <a:latin typeface="Arial" panose="020B0604020202020204" pitchFamily="34" charset="0"/>
                <a:cs typeface="Arial" panose="020B0604020202020204" pitchFamily="34" charset="0"/>
              </a:rPr>
              <a:t>Part 4</a:t>
            </a:r>
          </a:p>
        </p:txBody>
      </p:sp>
      <p:sp>
        <p:nvSpPr>
          <p:cNvPr id="5" name="Rectangle 4">
            <a:extLst>
              <a:ext uri="{FF2B5EF4-FFF2-40B4-BE49-F238E27FC236}">
                <a16:creationId xmlns:a16="http://schemas.microsoft.com/office/drawing/2014/main" id="{88441381-4885-465A-8221-33F5563FA47B}"/>
              </a:ext>
            </a:extLst>
          </p:cNvPr>
          <p:cNvSpPr/>
          <p:nvPr/>
        </p:nvSpPr>
        <p:spPr>
          <a:xfrm>
            <a:off x="-120325" y="475926"/>
            <a:ext cx="2428871"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4</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5073621" y="360716"/>
            <a:ext cx="3731712" cy="1120435"/>
          </a:xfrm>
          <a:prstGeom prst="rect">
            <a:avLst/>
          </a:prstGeom>
          <a:noFill/>
        </p:spPr>
        <p:txBody>
          <a:bodyPr wrap="square" rtlCol="0">
            <a:spAutoFit/>
          </a:bodyPr>
          <a:lstStyle/>
          <a:p>
            <a:pPr marL="278130" algn="just">
              <a:lnSpc>
                <a:spcPct val="107000"/>
              </a:lnSpc>
              <a:spcAft>
                <a:spcPts val="1200"/>
              </a:spcAft>
            </a:pPr>
            <a:r>
              <a:rPr lang="en-US" sz="3200" dirty="0">
                <a:solidFill>
                  <a:srgbClr val="FF0000"/>
                </a:solidFill>
                <a:latin typeface="Tahoma" panose="020B0604030504040204" pitchFamily="34" charset="0"/>
                <a:ea typeface="Times New Roman" panose="02020603050405020304" pitchFamily="18" charset="0"/>
                <a:cs typeface="Times New Roman" panose="02020603050405020304" pitchFamily="18" charset="0"/>
              </a:rPr>
              <a:t>Apparatus</a:t>
            </a:r>
            <a:r>
              <a:rPr lang="en-US" sz="6600" dirty="0">
                <a:solidFill>
                  <a:srgbClr val="FF0000"/>
                </a:solidFill>
                <a:latin typeface="Tahoma" panose="020B0604030504040204" pitchFamily="34" charset="0"/>
                <a:ea typeface="Times New Roman" panose="02020603050405020304" pitchFamily="18" charset="0"/>
                <a:cs typeface="Times New Roman" panose="02020603050405020304" pitchFamily="18" charset="0"/>
              </a:rPr>
              <a:t> </a:t>
            </a:r>
            <a:endParaRPr lang="en-SG" sz="66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5073621" y="2275545"/>
            <a:ext cx="6506818" cy="2862322"/>
          </a:xfrm>
          <a:prstGeom prst="rect">
            <a:avLst/>
          </a:prstGeom>
          <a:noFill/>
        </p:spPr>
        <p:txBody>
          <a:bodyPr wrap="square" rtlCol="0">
            <a:spAutoFit/>
          </a:bodyPr>
          <a:lstStyle/>
          <a:p>
            <a:pPr algn="just"/>
            <a:r>
              <a:rPr lang="en-US" sz="1800" dirty="0">
                <a:solidFill>
                  <a:schemeClr val="bg1"/>
                </a:solidFill>
                <a:effectLst/>
                <a:latin typeface="Tahoma" panose="020B0604030504040204" pitchFamily="34" charset="0"/>
                <a:ea typeface="Times New Roman" panose="02020603050405020304" pitchFamily="18" charset="0"/>
              </a:rPr>
              <a:t>    The rope may be of hemp or synthetic material.  Its length is in proportion to the size of the gymnast. Instead of a handle, each end of the rope terminates in a knot. The technical elements can be performed with the rope open or folded, held with one or both hands, with or without the rope changing hands. The relationship between the apparatus and the gymnast may evoke an aggressive image, as when the rope takes hold of the gymnast and wraps itself around her. But flexibility, agility, and gracefulness will always transcend this moment of “fury”. </a:t>
            </a:r>
            <a:endParaRPr lang="en-US" i="1"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B5BC740-FBAE-463D-9B9C-8279F889BDDD}"/>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496264" y="691616"/>
            <a:ext cx="3272605" cy="4919302"/>
          </a:xfrm>
          <a:prstGeom prst="rect">
            <a:avLst/>
          </a:prstGeom>
        </p:spPr>
      </p:pic>
      <p:sp>
        <p:nvSpPr>
          <p:cNvPr id="2" name="TextBox 1">
            <a:extLst>
              <a:ext uri="{FF2B5EF4-FFF2-40B4-BE49-F238E27FC236}">
                <a16:creationId xmlns:a16="http://schemas.microsoft.com/office/drawing/2014/main" id="{4396717B-D571-40EB-AD91-6245CA7E50CD}"/>
              </a:ext>
            </a:extLst>
          </p:cNvPr>
          <p:cNvSpPr txBox="1"/>
          <p:nvPr/>
        </p:nvSpPr>
        <p:spPr>
          <a:xfrm>
            <a:off x="7683880" y="1425307"/>
            <a:ext cx="2483555" cy="461665"/>
          </a:xfrm>
          <a:prstGeom prst="rect">
            <a:avLst/>
          </a:prstGeom>
          <a:noFill/>
        </p:spPr>
        <p:txBody>
          <a:bodyPr wrap="square" rtlCol="0">
            <a:spAutoFit/>
          </a:bodyPr>
          <a:lstStyle/>
          <a:p>
            <a:r>
              <a:rPr lang="en-US" sz="2400" dirty="0">
                <a:solidFill>
                  <a:schemeClr val="accent2"/>
                </a:solidFill>
              </a:rPr>
              <a:t>ROPE</a:t>
            </a:r>
            <a:endParaRPr lang="en-SG" sz="2400" dirty="0">
              <a:solidFill>
                <a:schemeClr val="accent2"/>
              </a:solidFill>
            </a:endParaRPr>
          </a:p>
        </p:txBody>
      </p:sp>
      <p:pic>
        <p:nvPicPr>
          <p:cNvPr id="11" name="Picture 10">
            <a:extLst>
              <a:ext uri="{FF2B5EF4-FFF2-40B4-BE49-F238E27FC236}">
                <a16:creationId xmlns:a16="http://schemas.microsoft.com/office/drawing/2014/main" id="{5AFC9F0E-2B5F-460E-B0C0-6039D87378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6264" y="691616"/>
            <a:ext cx="3272605" cy="4919302"/>
          </a:xfrm>
          <a:prstGeom prst="rect">
            <a:avLst/>
          </a:prstGeom>
        </p:spPr>
      </p:pic>
    </p:spTree>
    <p:extLst>
      <p:ext uri="{BB962C8B-B14F-4D97-AF65-F5344CB8AC3E}">
        <p14:creationId xmlns:p14="http://schemas.microsoft.com/office/powerpoint/2010/main" val="4238254696"/>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5" y="6235674"/>
            <a:ext cx="2896658"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Rhythmic gymnastics </a:t>
            </a:r>
            <a:r>
              <a:rPr lang="en-US" sz="1200" b="1" dirty="0">
                <a:solidFill>
                  <a:schemeClr val="bg1">
                    <a:lumMod val="50000"/>
                  </a:schemeClr>
                </a:solidFill>
                <a:latin typeface="Arial" panose="020B0604020202020204" pitchFamily="34" charset="0"/>
                <a:cs typeface="Arial" panose="020B0604020202020204" pitchFamily="34" charset="0"/>
              </a:rPr>
              <a:t>Part 4</a:t>
            </a:r>
          </a:p>
        </p:txBody>
      </p:sp>
      <p:sp>
        <p:nvSpPr>
          <p:cNvPr id="5" name="Rectangle 4">
            <a:extLst>
              <a:ext uri="{FF2B5EF4-FFF2-40B4-BE49-F238E27FC236}">
                <a16:creationId xmlns:a16="http://schemas.microsoft.com/office/drawing/2014/main" id="{88441381-4885-465A-8221-33F5563FA47B}"/>
              </a:ext>
            </a:extLst>
          </p:cNvPr>
          <p:cNvSpPr/>
          <p:nvPr/>
        </p:nvSpPr>
        <p:spPr>
          <a:xfrm>
            <a:off x="-120325" y="475926"/>
            <a:ext cx="2428871"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4</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5073621" y="360716"/>
            <a:ext cx="3731712" cy="1120435"/>
          </a:xfrm>
          <a:prstGeom prst="rect">
            <a:avLst/>
          </a:prstGeom>
          <a:noFill/>
        </p:spPr>
        <p:txBody>
          <a:bodyPr wrap="square" rtlCol="0">
            <a:spAutoFit/>
          </a:bodyPr>
          <a:lstStyle/>
          <a:p>
            <a:pPr marL="278130" algn="just">
              <a:lnSpc>
                <a:spcPct val="107000"/>
              </a:lnSpc>
              <a:spcAft>
                <a:spcPts val="1200"/>
              </a:spcAft>
            </a:pPr>
            <a:r>
              <a:rPr lang="en-US" sz="3200" dirty="0">
                <a:solidFill>
                  <a:srgbClr val="FF0000"/>
                </a:solidFill>
                <a:latin typeface="Tahoma" panose="020B0604030504040204" pitchFamily="34" charset="0"/>
                <a:ea typeface="Times New Roman" panose="02020603050405020304" pitchFamily="18" charset="0"/>
                <a:cs typeface="Times New Roman" panose="02020603050405020304" pitchFamily="18" charset="0"/>
              </a:rPr>
              <a:t>Apparatus</a:t>
            </a:r>
            <a:r>
              <a:rPr lang="en-US" sz="6600" dirty="0">
                <a:solidFill>
                  <a:srgbClr val="FF0000"/>
                </a:solidFill>
                <a:latin typeface="Tahoma" panose="020B0604030504040204" pitchFamily="34" charset="0"/>
                <a:ea typeface="Times New Roman" panose="02020603050405020304" pitchFamily="18" charset="0"/>
                <a:cs typeface="Times New Roman" panose="02020603050405020304" pitchFamily="18" charset="0"/>
              </a:rPr>
              <a:t> </a:t>
            </a:r>
            <a:endParaRPr lang="en-SG" sz="66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5073621" y="2275545"/>
            <a:ext cx="6506818" cy="1631216"/>
          </a:xfrm>
          <a:prstGeom prst="rect">
            <a:avLst/>
          </a:prstGeom>
          <a:noFill/>
        </p:spPr>
        <p:txBody>
          <a:bodyPr wrap="square" rtlCol="0">
            <a:spAutoFit/>
          </a:bodyPr>
          <a:lstStyle/>
          <a:p>
            <a:pPr algn="just"/>
            <a:r>
              <a:rPr lang="en-US" sz="1800" dirty="0">
                <a:solidFill>
                  <a:schemeClr val="bg1"/>
                </a:solidFill>
                <a:effectLst/>
                <a:latin typeface="Tahoma" panose="020B0604030504040204" pitchFamily="34" charset="0"/>
                <a:ea typeface="Times New Roman" panose="02020603050405020304" pitchFamily="18" charset="0"/>
              </a:rPr>
              <a:t>    </a:t>
            </a:r>
            <a:r>
              <a:rPr lang="en-US" sz="2000" b="0" i="0" dirty="0">
                <a:solidFill>
                  <a:schemeClr val="bg1"/>
                </a:solidFill>
                <a:effectLst/>
                <a:latin typeface="Arial" panose="020B0604020202020204" pitchFamily="34" charset="0"/>
              </a:rPr>
              <a:t>The clubs are another piece of equipment that rhythmic gymnasts use. The clubs look similar to bowling pins or bottles. They are made of wood or plastic. Gymnasts use the clubs to do circles, throws, swings, plus tapping</a:t>
            </a:r>
            <a:r>
              <a:rPr lang="en-US" b="0" i="0" dirty="0">
                <a:solidFill>
                  <a:srgbClr val="202122"/>
                </a:solidFill>
                <a:effectLst/>
                <a:latin typeface="Arial" panose="020B0604020202020204" pitchFamily="34" charset="0"/>
              </a:rPr>
              <a:t>.</a:t>
            </a:r>
            <a:endParaRPr lang="en-US" i="1"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B5BC740-FBAE-463D-9B9C-8279F889BDDD}"/>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496264" y="691616"/>
            <a:ext cx="3272605" cy="4919302"/>
          </a:xfrm>
          <a:prstGeom prst="rect">
            <a:avLst/>
          </a:prstGeom>
        </p:spPr>
      </p:pic>
      <p:sp>
        <p:nvSpPr>
          <p:cNvPr id="2" name="TextBox 1">
            <a:extLst>
              <a:ext uri="{FF2B5EF4-FFF2-40B4-BE49-F238E27FC236}">
                <a16:creationId xmlns:a16="http://schemas.microsoft.com/office/drawing/2014/main" id="{4396717B-D571-40EB-AD91-6245CA7E50CD}"/>
              </a:ext>
            </a:extLst>
          </p:cNvPr>
          <p:cNvSpPr txBox="1"/>
          <p:nvPr/>
        </p:nvSpPr>
        <p:spPr>
          <a:xfrm>
            <a:off x="7683880" y="1425307"/>
            <a:ext cx="2483555" cy="461665"/>
          </a:xfrm>
          <a:prstGeom prst="rect">
            <a:avLst/>
          </a:prstGeom>
          <a:noFill/>
        </p:spPr>
        <p:txBody>
          <a:bodyPr wrap="square" rtlCol="0">
            <a:spAutoFit/>
          </a:bodyPr>
          <a:lstStyle/>
          <a:p>
            <a:r>
              <a:rPr lang="en-US" sz="2400" dirty="0">
                <a:solidFill>
                  <a:schemeClr val="accent2"/>
                </a:solidFill>
              </a:rPr>
              <a:t>CLUBS</a:t>
            </a:r>
            <a:endParaRPr lang="en-SG" sz="2400" dirty="0">
              <a:solidFill>
                <a:schemeClr val="accent2"/>
              </a:solidFill>
            </a:endParaRPr>
          </a:p>
        </p:txBody>
      </p:sp>
      <p:pic>
        <p:nvPicPr>
          <p:cNvPr id="11" name="Picture 10">
            <a:extLst>
              <a:ext uri="{FF2B5EF4-FFF2-40B4-BE49-F238E27FC236}">
                <a16:creationId xmlns:a16="http://schemas.microsoft.com/office/drawing/2014/main" id="{C2C767DA-2BD2-463D-8CB2-BF877B03BA45}"/>
              </a:ext>
            </a:extLst>
          </p:cNvPr>
          <p:cNvPicPr>
            <a:picLocks noChangeAspect="1"/>
          </p:cNvPicPr>
          <p:nvPr/>
        </p:nvPicPr>
        <p:blipFill rotWithShape="1">
          <a:blip r:embed="rId5">
            <a:extLst>
              <a:ext uri="{28A0092B-C50C-407E-A947-70E740481C1C}">
                <a14:useLocalDpi xmlns:a14="http://schemas.microsoft.com/office/drawing/2010/main" val="0"/>
              </a:ext>
            </a:extLst>
          </a:blip>
          <a:srcRect l="12303"/>
          <a:stretch/>
        </p:blipFill>
        <p:spPr>
          <a:xfrm>
            <a:off x="1496263" y="691616"/>
            <a:ext cx="3272605" cy="4919301"/>
          </a:xfrm>
          <a:prstGeom prst="rect">
            <a:avLst/>
          </a:prstGeom>
        </p:spPr>
      </p:pic>
    </p:spTree>
    <p:extLst>
      <p:ext uri="{BB962C8B-B14F-4D97-AF65-F5344CB8AC3E}">
        <p14:creationId xmlns:p14="http://schemas.microsoft.com/office/powerpoint/2010/main" val="2693719593"/>
      </p:ext>
    </p:extLst>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589"/>
            <a:ext cx="12192000" cy="6854653"/>
          </a:xfrm>
          <a:prstGeom prst="rect">
            <a:avLst/>
          </a:prstGeom>
        </p:spPr>
      </p:pic>
      <p:pic>
        <p:nvPicPr>
          <p:cNvPr id="10" name="Picture 9">
            <a:extLst>
              <a:ext uri="{FF2B5EF4-FFF2-40B4-BE49-F238E27FC236}">
                <a16:creationId xmlns:a16="http://schemas.microsoft.com/office/drawing/2014/main" id="{AC181BBD-CB63-4435-BD54-FE14A0F45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12"/>
            <a:ext cx="12192000" cy="5825024"/>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01030" y="6332774"/>
            <a:ext cx="3325636"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Rhythmic gymnastics </a:t>
            </a:r>
            <a:r>
              <a:rPr lang="en-US" sz="1200" b="1" dirty="0">
                <a:solidFill>
                  <a:schemeClr val="bg1">
                    <a:lumMod val="50000"/>
                  </a:schemeClr>
                </a:solidFill>
                <a:latin typeface="Arial" panose="020B0604020202020204" pitchFamily="34" charset="0"/>
                <a:cs typeface="Arial" panose="020B0604020202020204" pitchFamily="34" charset="0"/>
              </a:rPr>
              <a:t>Part 5</a:t>
            </a:r>
          </a:p>
        </p:txBody>
      </p:sp>
      <p:sp>
        <p:nvSpPr>
          <p:cNvPr id="5" name="Rectangle 4">
            <a:extLst>
              <a:ext uri="{FF2B5EF4-FFF2-40B4-BE49-F238E27FC236}">
                <a16:creationId xmlns:a16="http://schemas.microsoft.com/office/drawing/2014/main" id="{88441381-4885-465A-8221-33F5563FA47B}"/>
              </a:ext>
            </a:extLst>
          </p:cNvPr>
          <p:cNvSpPr/>
          <p:nvPr/>
        </p:nvSpPr>
        <p:spPr>
          <a:xfrm>
            <a:off x="-203681" y="475926"/>
            <a:ext cx="2595583"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5</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5584000" y="691615"/>
            <a:ext cx="5790954" cy="523220"/>
          </a:xfrm>
          <a:prstGeom prst="rect">
            <a:avLst/>
          </a:prstGeom>
          <a:noFill/>
        </p:spPr>
        <p:txBody>
          <a:bodyPr wrap="square" rtlCol="0">
            <a:spAutoFit/>
          </a:bodyPr>
          <a:lstStyle/>
          <a:p>
            <a:r>
              <a:rPr lang="en-PH" sz="2800" b="1" dirty="0">
                <a:solidFill>
                  <a:srgbClr val="FF0000"/>
                </a:solidFill>
                <a:effectLst/>
                <a:latin typeface="Tahoma" panose="020B0604030504040204" pitchFamily="34" charset="0"/>
                <a:ea typeface="Calibri" panose="020F0502020204030204" pitchFamily="34" charset="0"/>
                <a:cs typeface="Times New Roman" panose="02020603050405020304" pitchFamily="18" charset="0"/>
              </a:rPr>
              <a:t>Rhythmic Gymnastics Routine</a:t>
            </a:r>
            <a:endParaRPr lang="en-SG" sz="2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5373757" y="1563757"/>
            <a:ext cx="6506818" cy="3970318"/>
          </a:xfrm>
          <a:prstGeom prst="rect">
            <a:avLst/>
          </a:prstGeom>
          <a:noFill/>
        </p:spPr>
        <p:txBody>
          <a:bodyPr wrap="square" rtlCol="0">
            <a:spAutoFit/>
          </a:bodyPr>
          <a:lstStyle/>
          <a:p>
            <a:pPr algn="just"/>
            <a:r>
              <a:rPr lang="en-PH" sz="1800" dirty="0">
                <a:solidFill>
                  <a:schemeClr val="bg1"/>
                </a:solidFill>
                <a:effectLst/>
                <a:latin typeface="Tahoma" panose="020B0604030504040204" pitchFamily="34" charset="0"/>
                <a:ea typeface="Calibri" panose="020F0502020204030204" pitchFamily="34" charset="0"/>
                <a:cs typeface="Times New Roman" panose="02020603050405020304" pitchFamily="18" charset="0"/>
              </a:rPr>
              <a:t>Rhythmic gymnastics routines also combines’ ballet, body skills and creative movements with music, while working with ribbons, balls, hoops, ropes and clubs in a 	choreographed dance-and-tumble routine. There are two different disciplines, individual and groups.</a:t>
            </a:r>
            <a:endParaRPr lang="en-SG"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solidFill>
                <a:schemeClr val="bg1"/>
              </a:solidFill>
              <a:effectLst/>
              <a:latin typeface="Tahoma" panose="020B0604030504040204" pitchFamily="34" charset="0"/>
              <a:ea typeface="Times New Roman" panose="02020603050405020304" pitchFamily="18" charset="0"/>
            </a:endParaRPr>
          </a:p>
          <a:p>
            <a:r>
              <a:rPr lang="en-US" sz="1800" dirty="0">
                <a:solidFill>
                  <a:schemeClr val="accent2">
                    <a:lumMod val="75000"/>
                  </a:schemeClr>
                </a:solidFill>
                <a:effectLst/>
                <a:latin typeface="Tahoma" panose="020B0604030504040204" pitchFamily="34" charset="0"/>
                <a:ea typeface="Times New Roman" panose="02020603050405020304" pitchFamily="18" charset="0"/>
              </a:rPr>
              <a:t>An individual gymnast competes with four different routines, using a different piece of apparatus and music for each of them.</a:t>
            </a:r>
            <a:br>
              <a:rPr lang="en-US" sz="1800" dirty="0">
                <a:solidFill>
                  <a:schemeClr val="accent2">
                    <a:lumMod val="75000"/>
                  </a:schemeClr>
                </a:solidFill>
                <a:effectLst/>
                <a:latin typeface="Tahoma" panose="020B0604030504040204" pitchFamily="34" charset="0"/>
                <a:ea typeface="Times New Roman" panose="02020603050405020304" pitchFamily="18" charset="0"/>
              </a:rPr>
            </a:br>
            <a:endParaRPr lang="en-US" sz="1800" dirty="0">
              <a:solidFill>
                <a:schemeClr val="accent2">
                  <a:lumMod val="75000"/>
                </a:schemeClr>
              </a:solidFill>
              <a:effectLst/>
              <a:latin typeface="Tahoma" panose="020B0604030504040204" pitchFamily="34" charset="0"/>
              <a:ea typeface="Times New Roman" panose="02020603050405020304" pitchFamily="18" charset="0"/>
            </a:endParaRPr>
          </a:p>
          <a:p>
            <a:r>
              <a:rPr lang="en-US" sz="1800" dirty="0">
                <a:solidFill>
                  <a:schemeClr val="tx1">
                    <a:lumMod val="95000"/>
                    <a:lumOff val="5000"/>
                  </a:schemeClr>
                </a:solidFill>
                <a:effectLst/>
                <a:latin typeface="Tahoma" panose="020B0604030504040204" pitchFamily="34" charset="0"/>
                <a:ea typeface="Times New Roman" panose="02020603050405020304" pitchFamily="18" charset="0"/>
              </a:rPr>
              <a:t>Groups are made up of 5 gymnasts (+2 reserves) and they perform 2 routines. As for individual gymnasts it will depend on the Competition Criteria on which pieces of apparatus they use in their performances. </a:t>
            </a:r>
            <a:endParaRPr lang="en-US" i="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C41FE81-A7E0-4573-BDCC-DF4CEEDBBDDA}"/>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96264" y="691615"/>
            <a:ext cx="3272605" cy="4919301"/>
          </a:xfrm>
          <a:prstGeom prst="rect">
            <a:avLst/>
          </a:prstGeom>
        </p:spPr>
      </p:pic>
      <p:pic>
        <p:nvPicPr>
          <p:cNvPr id="12" name="Picture 11">
            <a:extLst>
              <a:ext uri="{FF2B5EF4-FFF2-40B4-BE49-F238E27FC236}">
                <a16:creationId xmlns:a16="http://schemas.microsoft.com/office/drawing/2014/main" id="{5D2D9306-C2C5-4FC0-9C91-7FA4B69CCA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4350" y="691415"/>
            <a:ext cx="3272604" cy="4919300"/>
          </a:xfrm>
          <a:prstGeom prst="rect">
            <a:avLst/>
          </a:prstGeom>
        </p:spPr>
      </p:pic>
      <p:pic>
        <p:nvPicPr>
          <p:cNvPr id="13" name="Picture 12">
            <a:extLst>
              <a:ext uri="{FF2B5EF4-FFF2-40B4-BE49-F238E27FC236}">
                <a16:creationId xmlns:a16="http://schemas.microsoft.com/office/drawing/2014/main" id="{CBA6F148-BB74-42B2-BF76-106669257DD2}"/>
              </a:ext>
            </a:extLst>
          </p:cNvPr>
          <p:cNvPicPr>
            <a:picLocks noChangeAspect="1"/>
          </p:cNvPicPr>
          <p:nvPr/>
        </p:nvPicPr>
        <p:blipFill>
          <a:blip r:embed="rId7"/>
          <a:stretch>
            <a:fillRect/>
          </a:stretch>
        </p:blipFill>
        <p:spPr>
          <a:xfrm>
            <a:off x="1490521" y="691415"/>
            <a:ext cx="3272604" cy="4919300"/>
          </a:xfrm>
          <a:prstGeom prst="rect">
            <a:avLst/>
          </a:prstGeom>
        </p:spPr>
      </p:pic>
    </p:spTree>
    <p:extLst>
      <p:ext uri="{BB962C8B-B14F-4D97-AF65-F5344CB8AC3E}">
        <p14:creationId xmlns:p14="http://schemas.microsoft.com/office/powerpoint/2010/main" val="2498475123"/>
      </p:ext>
    </p:extLst>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E8ECF6-5BB4-42CC-BA9B-62E5D587C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19" y="542055"/>
            <a:ext cx="10810754" cy="6486452"/>
          </a:xfrm>
          <a:prstGeom prst="rect">
            <a:avLst/>
          </a:prstGeom>
        </p:spPr>
      </p:pic>
      <p:pic>
        <p:nvPicPr>
          <p:cNvPr id="20" name="Picture 19">
            <a:extLst>
              <a:ext uri="{FF2B5EF4-FFF2-40B4-BE49-F238E27FC236}">
                <a16:creationId xmlns:a16="http://schemas.microsoft.com/office/drawing/2014/main" id="{9206C957-508C-46EB-99AA-66F096BFC5E0}"/>
              </a:ext>
            </a:extLst>
          </p:cNvPr>
          <p:cNvPicPr>
            <a:picLocks noChangeAspect="1"/>
          </p:cNvPicPr>
          <p:nvPr/>
        </p:nvPicPr>
        <p:blipFill rotWithShape="1">
          <a:blip r:embed="rId3">
            <a:extLst>
              <a:ext uri="{28A0092B-C50C-407E-A947-70E740481C1C}">
                <a14:useLocalDpi xmlns:a14="http://schemas.microsoft.com/office/drawing/2010/main" val="0"/>
              </a:ext>
            </a:extLst>
          </a:blip>
          <a:srcRect l="48342" t="47357" b="1"/>
          <a:stretch/>
        </p:blipFill>
        <p:spPr>
          <a:xfrm rot="16200000" flipV="1">
            <a:off x="137470" y="690794"/>
            <a:ext cx="6298142" cy="5857464"/>
          </a:xfrm>
          <a:prstGeom prst="rect">
            <a:avLst/>
          </a:prstGeom>
        </p:spPr>
      </p:pic>
      <p:pic>
        <p:nvPicPr>
          <p:cNvPr id="22" name="Picture 21">
            <a:extLst>
              <a:ext uri="{FF2B5EF4-FFF2-40B4-BE49-F238E27FC236}">
                <a16:creationId xmlns:a16="http://schemas.microsoft.com/office/drawing/2014/main" id="{5EE53DB7-19D7-4C72-A41B-6D9D0EFC416F}"/>
              </a:ext>
            </a:extLst>
          </p:cNvPr>
          <p:cNvPicPr>
            <a:picLocks noChangeAspect="1"/>
          </p:cNvPicPr>
          <p:nvPr/>
        </p:nvPicPr>
        <p:blipFill rotWithShape="1">
          <a:blip r:embed="rId3">
            <a:extLst>
              <a:ext uri="{28A0092B-C50C-407E-A947-70E740481C1C}">
                <a14:useLocalDpi xmlns:a14="http://schemas.microsoft.com/office/drawing/2010/main" val="0"/>
              </a:ext>
            </a:extLst>
          </a:blip>
          <a:srcRect l="38150" t="56933" r="5600"/>
          <a:stretch/>
        </p:blipFill>
        <p:spPr>
          <a:xfrm rot="16200000">
            <a:off x="6046306" y="1086518"/>
            <a:ext cx="6858001" cy="4659084"/>
          </a:xfrm>
          <a:prstGeom prst="rect">
            <a:avLst/>
          </a:prstGeom>
        </p:spPr>
      </p:pic>
      <p:sp>
        <p:nvSpPr>
          <p:cNvPr id="6" name="TextBox 5">
            <a:extLst>
              <a:ext uri="{FF2B5EF4-FFF2-40B4-BE49-F238E27FC236}">
                <a16:creationId xmlns:a16="http://schemas.microsoft.com/office/drawing/2014/main" id="{AD7D655F-29DE-4528-9805-3428AC8647CB}"/>
              </a:ext>
            </a:extLst>
          </p:cNvPr>
          <p:cNvSpPr txBox="1"/>
          <p:nvPr/>
        </p:nvSpPr>
        <p:spPr>
          <a:xfrm>
            <a:off x="662608" y="1120675"/>
            <a:ext cx="5659170" cy="2308324"/>
          </a:xfrm>
          <a:prstGeom prst="rect">
            <a:avLst/>
          </a:prstGeom>
          <a:noFill/>
        </p:spPr>
        <p:txBody>
          <a:bodyPr wrap="square" rtlCol="0">
            <a:spAutoFit/>
          </a:bodyPr>
          <a:lstStyle/>
          <a:p>
            <a:r>
              <a:rPr lang="en-US" sz="7200" dirty="0">
                <a:solidFill>
                  <a:srgbClr val="FF0000"/>
                </a:solidFill>
                <a:latin typeface="Bebas Neue" panose="020B0606020202050201" pitchFamily="34" charset="0"/>
              </a:rPr>
              <a:t>Thank you</a:t>
            </a:r>
          </a:p>
          <a:p>
            <a:r>
              <a:rPr lang="en-US" sz="7200" dirty="0">
                <a:solidFill>
                  <a:srgbClr val="FF0000"/>
                </a:solidFill>
                <a:latin typeface="Bebas Neue" panose="020B0606020202050201" pitchFamily="34" charset="0"/>
              </a:rPr>
              <a:t>For listening!</a:t>
            </a:r>
          </a:p>
        </p:txBody>
      </p:sp>
      <p:sp>
        <p:nvSpPr>
          <p:cNvPr id="7" name="TextBox 6">
            <a:extLst>
              <a:ext uri="{FF2B5EF4-FFF2-40B4-BE49-F238E27FC236}">
                <a16:creationId xmlns:a16="http://schemas.microsoft.com/office/drawing/2014/main" id="{8BB37840-2361-48B7-B4BA-43AE7F1E4E0D}"/>
              </a:ext>
            </a:extLst>
          </p:cNvPr>
          <p:cNvSpPr txBox="1"/>
          <p:nvPr/>
        </p:nvSpPr>
        <p:spPr>
          <a:xfrm>
            <a:off x="768627" y="3246783"/>
            <a:ext cx="1391478" cy="338554"/>
          </a:xfrm>
          <a:prstGeom prst="rect">
            <a:avLst/>
          </a:prstGeom>
          <a:noFill/>
        </p:spPr>
        <p:txBody>
          <a:bodyPr wrap="square" rtlCol="0">
            <a:spAutoFit/>
          </a:bodyPr>
          <a:lstStyle/>
          <a:p>
            <a:r>
              <a:rPr lang="en-US" sz="1600" b="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100% Done</a:t>
            </a:r>
          </a:p>
        </p:txBody>
      </p:sp>
      <p:sp>
        <p:nvSpPr>
          <p:cNvPr id="11" name="TextBox 10">
            <a:extLst>
              <a:ext uri="{FF2B5EF4-FFF2-40B4-BE49-F238E27FC236}">
                <a16:creationId xmlns:a16="http://schemas.microsoft.com/office/drawing/2014/main" id="{BC01FE8A-785B-4A37-A549-9311438BFD10}"/>
              </a:ext>
            </a:extLst>
          </p:cNvPr>
          <p:cNvSpPr txBox="1"/>
          <p:nvPr/>
        </p:nvSpPr>
        <p:spPr>
          <a:xfrm>
            <a:off x="2040838" y="3273287"/>
            <a:ext cx="662608" cy="261610"/>
          </a:xfrm>
          <a:prstGeom prst="rect">
            <a:avLst/>
          </a:prstGeom>
          <a:noFill/>
          <a:ln>
            <a:solidFill>
              <a:schemeClr val="bg1"/>
            </a:solidFill>
          </a:ln>
        </p:spPr>
        <p:txBody>
          <a:bodyPr wrap="square" rtlCol="0">
            <a:spAutoFit/>
          </a:bodyPr>
          <a:lstStyle/>
          <a:p>
            <a:pPr algn="ctr"/>
            <a:r>
              <a:rPr lang="en-US" sz="11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19+</a:t>
            </a:r>
          </a:p>
        </p:txBody>
      </p:sp>
      <p:sp>
        <p:nvSpPr>
          <p:cNvPr id="23" name="TextBox 22">
            <a:extLst>
              <a:ext uri="{FF2B5EF4-FFF2-40B4-BE49-F238E27FC236}">
                <a16:creationId xmlns:a16="http://schemas.microsoft.com/office/drawing/2014/main" id="{EF5EC572-6335-4EE3-ADFE-C3C06756D36B}"/>
              </a:ext>
            </a:extLst>
          </p:cNvPr>
          <p:cNvSpPr txBox="1"/>
          <p:nvPr/>
        </p:nvSpPr>
        <p:spPr>
          <a:xfrm>
            <a:off x="2729948" y="3246783"/>
            <a:ext cx="1113187" cy="307777"/>
          </a:xfrm>
          <a:prstGeom prst="rect">
            <a:avLst/>
          </a:prstGeom>
          <a:noFill/>
        </p:spPr>
        <p:txBody>
          <a:bodyPr wrap="square" rtlCol="0">
            <a:spAutoFit/>
          </a:bodyPr>
          <a:lstStyle/>
          <a:p>
            <a:r>
              <a:rPr lang="en-US" sz="1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PE 3</a:t>
            </a:r>
          </a:p>
        </p:txBody>
      </p:sp>
      <p:sp>
        <p:nvSpPr>
          <p:cNvPr id="26" name="Rectangle: Rounded Corners 25">
            <a:extLst>
              <a:ext uri="{FF2B5EF4-FFF2-40B4-BE49-F238E27FC236}">
                <a16:creationId xmlns:a16="http://schemas.microsoft.com/office/drawing/2014/main" id="{66C91491-17FA-4A9A-AB1A-3760D6F8917E}"/>
              </a:ext>
            </a:extLst>
          </p:cNvPr>
          <p:cNvSpPr/>
          <p:nvPr/>
        </p:nvSpPr>
        <p:spPr>
          <a:xfrm>
            <a:off x="8733184" y="3106784"/>
            <a:ext cx="2305878" cy="689113"/>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Sign In</a:t>
            </a:r>
          </a:p>
        </p:txBody>
      </p:sp>
      <p:sp>
        <p:nvSpPr>
          <p:cNvPr id="27" name="Rectangle: Rounded Corners 26">
            <a:extLst>
              <a:ext uri="{FF2B5EF4-FFF2-40B4-BE49-F238E27FC236}">
                <a16:creationId xmlns:a16="http://schemas.microsoft.com/office/drawing/2014/main" id="{BC5D1A72-5059-4C08-8DB6-14439B214859}"/>
              </a:ext>
            </a:extLst>
          </p:cNvPr>
          <p:cNvSpPr/>
          <p:nvPr/>
        </p:nvSpPr>
        <p:spPr>
          <a:xfrm>
            <a:off x="8733184" y="4126413"/>
            <a:ext cx="2305878" cy="689113"/>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Sign Out</a:t>
            </a:r>
          </a:p>
        </p:txBody>
      </p:sp>
      <p:sp>
        <p:nvSpPr>
          <p:cNvPr id="28" name="TextBox 27">
            <a:extLst>
              <a:ext uri="{FF2B5EF4-FFF2-40B4-BE49-F238E27FC236}">
                <a16:creationId xmlns:a16="http://schemas.microsoft.com/office/drawing/2014/main" id="{A6E4C9F7-739A-45D5-88F4-BF4D9A4AFAD1}"/>
              </a:ext>
            </a:extLst>
          </p:cNvPr>
          <p:cNvSpPr txBox="1"/>
          <p:nvPr/>
        </p:nvSpPr>
        <p:spPr>
          <a:xfrm>
            <a:off x="5680" y="6524269"/>
            <a:ext cx="12191997" cy="369332"/>
          </a:xfrm>
          <a:prstGeom prst="rect">
            <a:avLst/>
          </a:prstGeom>
          <a:solidFill>
            <a:schemeClr val="tx1"/>
          </a:solidFill>
        </p:spPr>
        <p:txBody>
          <a:bodyPr wrap="square" rtlCol="0">
            <a:spAutoFit/>
          </a:bodyPr>
          <a:lstStyle/>
          <a:p>
            <a:pPr algn="ctr"/>
            <a:r>
              <a:rPr lang="en-US" b="1" dirty="0">
                <a:solidFill>
                  <a:schemeClr val="bg1">
                    <a:lumMod val="50000"/>
                  </a:schemeClr>
                </a:solidFill>
                <a:latin typeface="Arial" panose="020B0604020202020204" pitchFamily="34" charset="0"/>
                <a:cs typeface="Arial" panose="020B0604020202020204" pitchFamily="34" charset="0"/>
              </a:rPr>
              <a:t>Questions?      Clarifications        FAQ        About Us        Help Center</a:t>
            </a:r>
          </a:p>
        </p:txBody>
      </p:sp>
      <p:pic>
        <p:nvPicPr>
          <p:cNvPr id="2" name="Picture 1">
            <a:extLst>
              <a:ext uri="{FF2B5EF4-FFF2-40B4-BE49-F238E27FC236}">
                <a16:creationId xmlns:a16="http://schemas.microsoft.com/office/drawing/2014/main" id="{CBF4059A-36F3-47FE-AA7D-AB38EF346833}"/>
              </a:ext>
            </a:extLst>
          </p:cNvPr>
          <p:cNvPicPr>
            <a:picLocks noChangeAspect="1"/>
          </p:cNvPicPr>
          <p:nvPr/>
        </p:nvPicPr>
        <p:blipFill>
          <a:blip r:embed="rId4"/>
          <a:stretch>
            <a:fillRect/>
          </a:stretch>
        </p:blipFill>
        <p:spPr>
          <a:xfrm>
            <a:off x="0" y="0"/>
            <a:ext cx="12192000" cy="524256"/>
          </a:xfrm>
          <a:prstGeom prst="rect">
            <a:avLst/>
          </a:prstGeom>
        </p:spPr>
      </p:pic>
      <p:pic>
        <p:nvPicPr>
          <p:cNvPr id="3" name="Picture 2">
            <a:extLst>
              <a:ext uri="{FF2B5EF4-FFF2-40B4-BE49-F238E27FC236}">
                <a16:creationId xmlns:a16="http://schemas.microsoft.com/office/drawing/2014/main" id="{1E4BDDB0-E875-4A2D-A2E5-CADB52C185AB}"/>
              </a:ext>
            </a:extLst>
          </p:cNvPr>
          <p:cNvPicPr>
            <a:picLocks noChangeAspect="1"/>
          </p:cNvPicPr>
          <p:nvPr/>
        </p:nvPicPr>
        <p:blipFill>
          <a:blip r:embed="rId5"/>
          <a:stretch>
            <a:fillRect/>
          </a:stretch>
        </p:blipFill>
        <p:spPr>
          <a:xfrm>
            <a:off x="-5676" y="17799"/>
            <a:ext cx="12192000" cy="524256"/>
          </a:xfrm>
          <a:prstGeom prst="rect">
            <a:avLst/>
          </a:prstGeom>
        </p:spPr>
      </p:pic>
    </p:spTree>
    <p:extLst>
      <p:ext uri="{BB962C8B-B14F-4D97-AF65-F5344CB8AC3E}">
        <p14:creationId xmlns:p14="http://schemas.microsoft.com/office/powerpoint/2010/main" val="4101468419"/>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F445E-8914-4536-A400-99E78FF36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179" y="1579100"/>
            <a:ext cx="5408436" cy="5408436"/>
          </a:xfrm>
          <a:prstGeom prst="rect">
            <a:avLst/>
          </a:prstGeom>
        </p:spPr>
      </p:pic>
      <p:sp>
        <p:nvSpPr>
          <p:cNvPr id="2" name="TextBox 1">
            <a:extLst>
              <a:ext uri="{FF2B5EF4-FFF2-40B4-BE49-F238E27FC236}">
                <a16:creationId xmlns:a16="http://schemas.microsoft.com/office/drawing/2014/main" id="{17BAA942-4B33-4B45-904A-28E85C53707B}"/>
              </a:ext>
            </a:extLst>
          </p:cNvPr>
          <p:cNvSpPr txBox="1"/>
          <p:nvPr/>
        </p:nvSpPr>
        <p:spPr>
          <a:xfrm>
            <a:off x="1473200" y="1691186"/>
            <a:ext cx="9245600" cy="2753139"/>
          </a:xfrm>
          <a:prstGeom prst="rect">
            <a:avLst/>
          </a:prstGeom>
          <a:noFill/>
        </p:spPr>
        <p:txBody>
          <a:bodyPr wrap="square" rtlCol="0">
            <a:prstTxWarp prst="textDeflateBottom">
              <a:avLst>
                <a:gd name="adj" fmla="val 82683"/>
              </a:avLst>
            </a:prstTxWarp>
            <a:spAutoFit/>
          </a:bodyPr>
          <a:lstStyle/>
          <a:p>
            <a:pPr algn="ctr"/>
            <a:r>
              <a:rPr lang="en-US" sz="15000" dirty="0">
                <a:solidFill>
                  <a:srgbClr val="FF0000"/>
                </a:solidFill>
                <a:latin typeface="Bahnschrift SemiBold Condensed" panose="020B0502040204020203" pitchFamily="34" charset="0"/>
              </a:rPr>
              <a:t>Rhythmic</a:t>
            </a:r>
          </a:p>
          <a:p>
            <a:pPr algn="ctr"/>
            <a:r>
              <a:rPr lang="en-US" sz="15000" dirty="0">
                <a:solidFill>
                  <a:srgbClr val="FF0000"/>
                </a:solidFill>
                <a:latin typeface="Bahnschrift SemiBold Condensed" panose="020B0502040204020203" pitchFamily="34" charset="0"/>
              </a:rPr>
              <a:t>Gymnastics</a:t>
            </a:r>
          </a:p>
        </p:txBody>
      </p:sp>
    </p:spTree>
    <p:extLst>
      <p:ext uri="{BB962C8B-B14F-4D97-AF65-F5344CB8AC3E}">
        <p14:creationId xmlns:p14="http://schemas.microsoft.com/office/powerpoint/2010/main" val="351195645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AEEB4D-C9FC-4235-A8C7-2B8CBAEACE59}"/>
              </a:ext>
            </a:extLst>
          </p:cNvPr>
          <p:cNvSpPr txBox="1"/>
          <p:nvPr/>
        </p:nvSpPr>
        <p:spPr>
          <a:xfrm>
            <a:off x="3449982" y="1477699"/>
            <a:ext cx="5027974"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What Are the Apparatuses ?</a:t>
            </a:r>
          </a:p>
        </p:txBody>
      </p:sp>
      <p:pic>
        <p:nvPicPr>
          <p:cNvPr id="6" name="Picture 5">
            <a:extLst>
              <a:ext uri="{FF2B5EF4-FFF2-40B4-BE49-F238E27FC236}">
                <a16:creationId xmlns:a16="http://schemas.microsoft.com/office/drawing/2014/main" id="{9B5B44CC-044B-40F1-8C5D-9C0653AE5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3828" y="2337023"/>
            <a:ext cx="1819275" cy="1876425"/>
          </a:xfrm>
          <a:prstGeom prst="rect">
            <a:avLst/>
          </a:prstGeom>
        </p:spPr>
      </p:pic>
      <p:pic>
        <p:nvPicPr>
          <p:cNvPr id="8" name="Picture 7">
            <a:extLst>
              <a:ext uri="{FF2B5EF4-FFF2-40B4-BE49-F238E27FC236}">
                <a16:creationId xmlns:a16="http://schemas.microsoft.com/office/drawing/2014/main" id="{66243FFE-53E2-4FBF-93F5-47F77482F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503" y="2337023"/>
            <a:ext cx="1885950" cy="1847850"/>
          </a:xfrm>
          <a:prstGeom prst="rect">
            <a:avLst/>
          </a:prstGeom>
        </p:spPr>
      </p:pic>
      <p:pic>
        <p:nvPicPr>
          <p:cNvPr id="10" name="Picture 9">
            <a:extLst>
              <a:ext uri="{FF2B5EF4-FFF2-40B4-BE49-F238E27FC236}">
                <a16:creationId xmlns:a16="http://schemas.microsoft.com/office/drawing/2014/main" id="{1B071082-BA82-4469-8475-F7B2EACB4D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078" y="2337023"/>
            <a:ext cx="1866900" cy="1885950"/>
          </a:xfrm>
          <a:prstGeom prst="rect">
            <a:avLst/>
          </a:prstGeom>
        </p:spPr>
      </p:pic>
      <p:pic>
        <p:nvPicPr>
          <p:cNvPr id="12" name="Picture 11">
            <a:extLst>
              <a:ext uri="{FF2B5EF4-FFF2-40B4-BE49-F238E27FC236}">
                <a16:creationId xmlns:a16="http://schemas.microsoft.com/office/drawing/2014/main" id="{92DF8855-3596-4928-9C54-109467B60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991" y="2337023"/>
            <a:ext cx="1828800" cy="1819275"/>
          </a:xfrm>
          <a:prstGeom prst="rect">
            <a:avLst/>
          </a:prstGeom>
        </p:spPr>
      </p:pic>
      <p:pic>
        <p:nvPicPr>
          <p:cNvPr id="14" name="Picture 13">
            <a:extLst>
              <a:ext uri="{FF2B5EF4-FFF2-40B4-BE49-F238E27FC236}">
                <a16:creationId xmlns:a16="http://schemas.microsoft.com/office/drawing/2014/main" id="{CA1D0FC3-8F0B-40E0-B3E8-217F9E0B2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5978" y="2337023"/>
            <a:ext cx="1838325" cy="1838325"/>
          </a:xfrm>
          <a:prstGeom prst="rect">
            <a:avLst/>
          </a:prstGeom>
        </p:spPr>
      </p:pic>
      <p:sp>
        <p:nvSpPr>
          <p:cNvPr id="15" name="TextBox 14">
            <a:extLst>
              <a:ext uri="{FF2B5EF4-FFF2-40B4-BE49-F238E27FC236}">
                <a16:creationId xmlns:a16="http://schemas.microsoft.com/office/drawing/2014/main" id="{F0738060-88E9-42C0-BE3B-2BCC37560D2D}"/>
              </a:ext>
            </a:extLst>
          </p:cNvPr>
          <p:cNvSpPr txBox="1"/>
          <p:nvPr/>
        </p:nvSpPr>
        <p:spPr>
          <a:xfrm>
            <a:off x="850991" y="4222973"/>
            <a:ext cx="1866900" cy="338554"/>
          </a:xfrm>
          <a:prstGeom prst="rect">
            <a:avLst/>
          </a:prstGeom>
          <a:noFill/>
        </p:spPr>
        <p:txBody>
          <a:bodyPr wrap="square" rtlCol="0">
            <a:spAutoFit/>
          </a:bodyPr>
          <a:lstStyle/>
          <a:p>
            <a:pPr algn="ctr"/>
            <a:r>
              <a:rPr lang="en-US" sz="1600" b="1" dirty="0">
                <a:solidFill>
                  <a:schemeClr val="bg1">
                    <a:lumMod val="50000"/>
                  </a:schemeClr>
                </a:solidFill>
                <a:latin typeface="Arial" panose="020B0604020202020204" pitchFamily="34" charset="0"/>
                <a:cs typeface="Arial" panose="020B0604020202020204" pitchFamily="34" charset="0"/>
              </a:rPr>
              <a:t>BALL</a:t>
            </a:r>
          </a:p>
        </p:txBody>
      </p:sp>
      <p:sp>
        <p:nvSpPr>
          <p:cNvPr id="16" name="TextBox 15">
            <a:extLst>
              <a:ext uri="{FF2B5EF4-FFF2-40B4-BE49-F238E27FC236}">
                <a16:creationId xmlns:a16="http://schemas.microsoft.com/office/drawing/2014/main" id="{6C1E04A3-0C2D-487A-A918-895A9643A651}"/>
              </a:ext>
            </a:extLst>
          </p:cNvPr>
          <p:cNvSpPr txBox="1"/>
          <p:nvPr/>
        </p:nvSpPr>
        <p:spPr>
          <a:xfrm>
            <a:off x="3099399" y="4336738"/>
            <a:ext cx="1866900" cy="338554"/>
          </a:xfrm>
          <a:prstGeom prst="rect">
            <a:avLst/>
          </a:prstGeom>
          <a:noFill/>
        </p:spPr>
        <p:txBody>
          <a:bodyPr wrap="square" rtlCol="0">
            <a:spAutoFit/>
          </a:bodyPr>
          <a:lstStyle/>
          <a:p>
            <a:pPr algn="ctr"/>
            <a:r>
              <a:rPr lang="en-US" sz="1600" b="1" dirty="0">
                <a:solidFill>
                  <a:schemeClr val="bg1">
                    <a:lumMod val="50000"/>
                  </a:schemeClr>
                </a:solidFill>
                <a:latin typeface="Arial" panose="020B0604020202020204" pitchFamily="34" charset="0"/>
                <a:cs typeface="Arial" panose="020B0604020202020204" pitchFamily="34" charset="0"/>
              </a:rPr>
              <a:t>RIBBON</a:t>
            </a:r>
          </a:p>
        </p:txBody>
      </p:sp>
      <p:sp>
        <p:nvSpPr>
          <p:cNvPr id="17" name="TextBox 16">
            <a:extLst>
              <a:ext uri="{FF2B5EF4-FFF2-40B4-BE49-F238E27FC236}">
                <a16:creationId xmlns:a16="http://schemas.microsoft.com/office/drawing/2014/main" id="{DADF89B1-DD9B-436A-A868-8CFD648C06B0}"/>
              </a:ext>
            </a:extLst>
          </p:cNvPr>
          <p:cNvSpPr txBox="1"/>
          <p:nvPr/>
        </p:nvSpPr>
        <p:spPr>
          <a:xfrm>
            <a:off x="5200904" y="4242140"/>
            <a:ext cx="1866900" cy="338554"/>
          </a:xfrm>
          <a:prstGeom prst="rect">
            <a:avLst/>
          </a:prstGeom>
          <a:noFill/>
        </p:spPr>
        <p:txBody>
          <a:bodyPr wrap="square" rtlCol="0">
            <a:spAutoFit/>
          </a:bodyPr>
          <a:lstStyle/>
          <a:p>
            <a:pPr algn="ctr"/>
            <a:r>
              <a:rPr lang="en-US" sz="1600" b="1" dirty="0">
                <a:solidFill>
                  <a:schemeClr val="bg1">
                    <a:lumMod val="50000"/>
                  </a:schemeClr>
                </a:solidFill>
                <a:latin typeface="Arial" panose="020B0604020202020204" pitchFamily="34" charset="0"/>
                <a:cs typeface="Arial" panose="020B0604020202020204" pitchFamily="34" charset="0"/>
              </a:rPr>
              <a:t>HOOP</a:t>
            </a:r>
          </a:p>
        </p:txBody>
      </p:sp>
      <p:sp>
        <p:nvSpPr>
          <p:cNvPr id="18" name="TextBox 17">
            <a:extLst>
              <a:ext uri="{FF2B5EF4-FFF2-40B4-BE49-F238E27FC236}">
                <a16:creationId xmlns:a16="http://schemas.microsoft.com/office/drawing/2014/main" id="{F363325A-4BAB-468F-AF00-F5A6A41DF77B}"/>
              </a:ext>
            </a:extLst>
          </p:cNvPr>
          <p:cNvSpPr txBox="1"/>
          <p:nvPr/>
        </p:nvSpPr>
        <p:spPr>
          <a:xfrm>
            <a:off x="7372604" y="4242140"/>
            <a:ext cx="1866900" cy="338554"/>
          </a:xfrm>
          <a:prstGeom prst="rect">
            <a:avLst/>
          </a:prstGeom>
          <a:noFill/>
        </p:spPr>
        <p:txBody>
          <a:bodyPr wrap="square" rtlCol="0">
            <a:spAutoFit/>
          </a:bodyPr>
          <a:lstStyle/>
          <a:p>
            <a:pPr algn="ctr"/>
            <a:r>
              <a:rPr lang="en-US" sz="1600" b="1" dirty="0">
                <a:solidFill>
                  <a:schemeClr val="bg1">
                    <a:lumMod val="50000"/>
                  </a:schemeClr>
                </a:solidFill>
                <a:latin typeface="Arial" panose="020B0604020202020204" pitchFamily="34" charset="0"/>
                <a:cs typeface="Arial" panose="020B0604020202020204" pitchFamily="34" charset="0"/>
              </a:rPr>
              <a:t>ROPE</a:t>
            </a:r>
          </a:p>
        </p:txBody>
      </p:sp>
      <p:sp>
        <p:nvSpPr>
          <p:cNvPr id="19" name="TextBox 18">
            <a:extLst>
              <a:ext uri="{FF2B5EF4-FFF2-40B4-BE49-F238E27FC236}">
                <a16:creationId xmlns:a16="http://schemas.microsoft.com/office/drawing/2014/main" id="{E08D1163-8A2C-40DA-88DE-0E1A0F7FC7EF}"/>
              </a:ext>
            </a:extLst>
          </p:cNvPr>
          <p:cNvSpPr txBox="1"/>
          <p:nvPr/>
        </p:nvSpPr>
        <p:spPr>
          <a:xfrm>
            <a:off x="9474109" y="4239601"/>
            <a:ext cx="1866900" cy="338554"/>
          </a:xfrm>
          <a:prstGeom prst="rect">
            <a:avLst/>
          </a:prstGeom>
          <a:noFill/>
        </p:spPr>
        <p:txBody>
          <a:bodyPr wrap="square" rtlCol="0">
            <a:spAutoFit/>
          </a:bodyPr>
          <a:lstStyle/>
          <a:p>
            <a:pPr algn="ctr"/>
            <a:r>
              <a:rPr lang="en-US" sz="1600" b="1" dirty="0">
                <a:solidFill>
                  <a:schemeClr val="bg1">
                    <a:lumMod val="50000"/>
                  </a:schemeClr>
                </a:solidFill>
                <a:latin typeface="Arial" panose="020B0604020202020204" pitchFamily="34" charset="0"/>
                <a:cs typeface="Arial" panose="020B0604020202020204" pitchFamily="34" charset="0"/>
              </a:rPr>
              <a:t>CLUBS</a:t>
            </a:r>
          </a:p>
        </p:txBody>
      </p:sp>
      <p:sp>
        <p:nvSpPr>
          <p:cNvPr id="20" name="TextBox 19">
            <a:extLst>
              <a:ext uri="{FF2B5EF4-FFF2-40B4-BE49-F238E27FC236}">
                <a16:creationId xmlns:a16="http://schemas.microsoft.com/office/drawing/2014/main" id="{F8B4470B-03E8-4A0C-AF6C-4BEEC6DFD87F}"/>
              </a:ext>
            </a:extLst>
          </p:cNvPr>
          <p:cNvSpPr txBox="1"/>
          <p:nvPr/>
        </p:nvSpPr>
        <p:spPr>
          <a:xfrm>
            <a:off x="4649112" y="5462596"/>
            <a:ext cx="2928731" cy="369332"/>
          </a:xfrm>
          <a:prstGeom prst="rect">
            <a:avLst/>
          </a:prstGeom>
          <a:noFill/>
          <a:ln>
            <a:solidFill>
              <a:schemeClr val="bg1">
                <a:lumMod val="50000"/>
              </a:schemeClr>
            </a:solidFill>
          </a:ln>
        </p:spPr>
        <p:txBody>
          <a:bodyPr wrap="square" rtlCol="0">
            <a:spAutoFit/>
          </a:bodyPr>
          <a:lstStyle/>
          <a:p>
            <a:pPr algn="ctr"/>
            <a:r>
              <a:rPr lang="en-US" dirty="0">
                <a:solidFill>
                  <a:schemeClr val="bg1">
                    <a:lumMod val="50000"/>
                  </a:schemeClr>
                </a:solidFill>
                <a:latin typeface="Arial" panose="020B0604020202020204" pitchFamily="34" charset="0"/>
                <a:cs typeface="Arial" panose="020B0604020202020204" pitchFamily="34" charset="0"/>
              </a:rPr>
              <a:t>MANAGE APPARATUS</a:t>
            </a:r>
          </a:p>
        </p:txBody>
      </p:sp>
      <p:pic>
        <p:nvPicPr>
          <p:cNvPr id="21" name="Picture 20">
            <a:extLst>
              <a:ext uri="{FF2B5EF4-FFF2-40B4-BE49-F238E27FC236}">
                <a16:creationId xmlns:a16="http://schemas.microsoft.com/office/drawing/2014/main" id="{13C95778-A450-44D5-9060-D56251DB14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09103" y="2337024"/>
            <a:ext cx="1831906" cy="1907340"/>
          </a:xfrm>
          <a:prstGeom prst="rect">
            <a:avLst/>
          </a:prstGeom>
        </p:spPr>
      </p:pic>
      <p:pic>
        <p:nvPicPr>
          <p:cNvPr id="22" name="Picture 21">
            <a:extLst>
              <a:ext uri="{FF2B5EF4-FFF2-40B4-BE49-F238E27FC236}">
                <a16:creationId xmlns:a16="http://schemas.microsoft.com/office/drawing/2014/main" id="{8A9EAC6E-1190-4870-8823-531E24DD6225}"/>
              </a:ext>
            </a:extLst>
          </p:cNvPr>
          <p:cNvPicPr>
            <a:picLocks noChangeAspect="1"/>
          </p:cNvPicPr>
          <p:nvPr/>
        </p:nvPicPr>
        <p:blipFill>
          <a:blip r:embed="rId8"/>
          <a:stretch>
            <a:fillRect/>
          </a:stretch>
        </p:blipFill>
        <p:spPr>
          <a:xfrm>
            <a:off x="858897" y="2345271"/>
            <a:ext cx="1811027" cy="1811027"/>
          </a:xfrm>
          <a:prstGeom prst="rect">
            <a:avLst/>
          </a:prstGeom>
        </p:spPr>
      </p:pic>
      <p:pic>
        <p:nvPicPr>
          <p:cNvPr id="23" name="Picture 22">
            <a:extLst>
              <a:ext uri="{FF2B5EF4-FFF2-40B4-BE49-F238E27FC236}">
                <a16:creationId xmlns:a16="http://schemas.microsoft.com/office/drawing/2014/main" id="{DC4FDDA4-3040-4B82-A952-39E9D9B890EC}"/>
              </a:ext>
            </a:extLst>
          </p:cNvPr>
          <p:cNvPicPr>
            <a:picLocks noChangeAspect="1"/>
          </p:cNvPicPr>
          <p:nvPr/>
        </p:nvPicPr>
        <p:blipFill>
          <a:blip r:embed="rId9"/>
          <a:stretch>
            <a:fillRect/>
          </a:stretch>
        </p:blipFill>
        <p:spPr>
          <a:xfrm>
            <a:off x="2994079" y="2326645"/>
            <a:ext cx="1885950" cy="1902259"/>
          </a:xfrm>
          <a:prstGeom prst="rect">
            <a:avLst/>
          </a:prstGeom>
        </p:spPr>
      </p:pic>
      <p:pic>
        <p:nvPicPr>
          <p:cNvPr id="24" name="Picture 23">
            <a:extLst>
              <a:ext uri="{FF2B5EF4-FFF2-40B4-BE49-F238E27FC236}">
                <a16:creationId xmlns:a16="http://schemas.microsoft.com/office/drawing/2014/main" id="{5CE58525-09B3-4AF8-B83E-98F3BDE6B02B}"/>
              </a:ext>
            </a:extLst>
          </p:cNvPr>
          <p:cNvPicPr>
            <a:picLocks noChangeAspect="1"/>
          </p:cNvPicPr>
          <p:nvPr/>
        </p:nvPicPr>
        <p:blipFill>
          <a:blip r:embed="rId10"/>
          <a:stretch>
            <a:fillRect/>
          </a:stretch>
        </p:blipFill>
        <p:spPr>
          <a:xfrm>
            <a:off x="5200904" y="2351369"/>
            <a:ext cx="1862138" cy="1862138"/>
          </a:xfrm>
          <a:prstGeom prst="rect">
            <a:avLst/>
          </a:prstGeom>
        </p:spPr>
      </p:pic>
      <p:pic>
        <p:nvPicPr>
          <p:cNvPr id="25" name="Picture 24">
            <a:extLst>
              <a:ext uri="{FF2B5EF4-FFF2-40B4-BE49-F238E27FC236}">
                <a16:creationId xmlns:a16="http://schemas.microsoft.com/office/drawing/2014/main" id="{8663E5DC-282B-4E5D-8F34-083902F00DC8}"/>
              </a:ext>
            </a:extLst>
          </p:cNvPr>
          <p:cNvPicPr>
            <a:picLocks noChangeAspect="1"/>
          </p:cNvPicPr>
          <p:nvPr/>
        </p:nvPicPr>
        <p:blipFill>
          <a:blip r:embed="rId11"/>
          <a:stretch>
            <a:fillRect/>
          </a:stretch>
        </p:blipFill>
        <p:spPr>
          <a:xfrm>
            <a:off x="7365977" y="2345271"/>
            <a:ext cx="1838326" cy="1838326"/>
          </a:xfrm>
          <a:prstGeom prst="rect">
            <a:avLst/>
          </a:prstGeom>
        </p:spPr>
      </p:pic>
    </p:spTree>
    <p:extLst>
      <p:ext uri="{BB962C8B-B14F-4D97-AF65-F5344CB8AC3E}">
        <p14:creationId xmlns:p14="http://schemas.microsoft.com/office/powerpoint/2010/main" val="295764500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randombar(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heel(1)">
                                      <p:cBhvr>
                                        <p:cTn id="17" dur="20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AF4142-CA62-4C42-88BE-BC7A4B149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4" y="298151"/>
            <a:ext cx="12044529" cy="6316282"/>
          </a:xfrm>
          <a:prstGeom prst="rect">
            <a:avLst/>
          </a:prstGeom>
        </p:spPr>
      </p:pic>
      <p:pic>
        <p:nvPicPr>
          <p:cNvPr id="26" name="Picture 25">
            <a:extLst>
              <a:ext uri="{FF2B5EF4-FFF2-40B4-BE49-F238E27FC236}">
                <a16:creationId xmlns:a16="http://schemas.microsoft.com/office/drawing/2014/main" id="{5692A4BB-DAA8-462E-9C37-55DBF2657047}"/>
              </a:ext>
            </a:extLst>
          </p:cNvPr>
          <p:cNvPicPr>
            <a:picLocks noChangeAspect="1"/>
          </p:cNvPicPr>
          <p:nvPr/>
        </p:nvPicPr>
        <p:blipFill rotWithShape="1">
          <a:blip r:embed="rId3">
            <a:extLst>
              <a:ext uri="{28A0092B-C50C-407E-A947-70E740481C1C}">
                <a14:useLocalDpi xmlns:a14="http://schemas.microsoft.com/office/drawing/2010/main" val="0"/>
              </a:ext>
            </a:extLst>
          </a:blip>
          <a:srcRect t="38955"/>
          <a:stretch/>
        </p:blipFill>
        <p:spPr>
          <a:xfrm>
            <a:off x="0" y="4221587"/>
            <a:ext cx="12191999" cy="2628229"/>
          </a:xfrm>
          <a:prstGeom prst="rect">
            <a:avLst/>
          </a:prstGeom>
        </p:spPr>
      </p:pic>
      <p:pic>
        <p:nvPicPr>
          <p:cNvPr id="27" name="Picture 26">
            <a:extLst>
              <a:ext uri="{FF2B5EF4-FFF2-40B4-BE49-F238E27FC236}">
                <a16:creationId xmlns:a16="http://schemas.microsoft.com/office/drawing/2014/main" id="{0BE60529-1C77-4EFF-B717-B38E64F6C73B}"/>
              </a:ext>
            </a:extLst>
          </p:cNvPr>
          <p:cNvPicPr>
            <a:picLocks noChangeAspect="1"/>
          </p:cNvPicPr>
          <p:nvPr/>
        </p:nvPicPr>
        <p:blipFill rotWithShape="1">
          <a:blip r:embed="rId3">
            <a:extLst>
              <a:ext uri="{28A0092B-C50C-407E-A947-70E740481C1C}">
                <a14:useLocalDpi xmlns:a14="http://schemas.microsoft.com/office/drawing/2010/main" val="0"/>
              </a:ext>
            </a:extLst>
          </a:blip>
          <a:srcRect t="38955"/>
          <a:stretch/>
        </p:blipFill>
        <p:spPr>
          <a:xfrm flipV="1">
            <a:off x="1" y="532009"/>
            <a:ext cx="12191999" cy="2628229"/>
          </a:xfrm>
          <a:prstGeom prst="rect">
            <a:avLst/>
          </a:prstGeom>
        </p:spPr>
      </p:pic>
      <p:pic>
        <p:nvPicPr>
          <p:cNvPr id="3" name="Picture 2">
            <a:extLst>
              <a:ext uri="{FF2B5EF4-FFF2-40B4-BE49-F238E27FC236}">
                <a16:creationId xmlns:a16="http://schemas.microsoft.com/office/drawing/2014/main" id="{6CB2FF5D-2C3D-4478-A2E7-C98E4C1FF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443"/>
            <a:ext cx="12192000" cy="523417"/>
          </a:xfrm>
          <a:prstGeom prst="rect">
            <a:avLst/>
          </a:prstGeom>
        </p:spPr>
      </p:pic>
      <p:sp>
        <p:nvSpPr>
          <p:cNvPr id="7" name="TextBox 6">
            <a:extLst>
              <a:ext uri="{FF2B5EF4-FFF2-40B4-BE49-F238E27FC236}">
                <a16:creationId xmlns:a16="http://schemas.microsoft.com/office/drawing/2014/main" id="{2FF3B263-3915-4360-BE8A-215CCD157CB0}"/>
              </a:ext>
            </a:extLst>
          </p:cNvPr>
          <p:cNvSpPr txBox="1"/>
          <p:nvPr/>
        </p:nvSpPr>
        <p:spPr>
          <a:xfrm>
            <a:off x="349582" y="923963"/>
            <a:ext cx="9935045" cy="1107996"/>
          </a:xfrm>
          <a:prstGeom prst="rect">
            <a:avLst/>
          </a:prstGeom>
          <a:noFill/>
        </p:spPr>
        <p:txBody>
          <a:bodyPr wrap="square" rtlCol="0">
            <a:spAutoFit/>
          </a:bodyPr>
          <a:lstStyle/>
          <a:p>
            <a:r>
              <a:rPr lang="en-US" sz="6600" dirty="0">
                <a:solidFill>
                  <a:schemeClr val="bg1"/>
                </a:solidFill>
                <a:effectLst>
                  <a:outerShdw blurRad="38100" dist="38100" dir="2700000" algn="tl">
                    <a:srgbClr val="000000">
                      <a:alpha val="43137"/>
                    </a:srgbClr>
                  </a:outerShdw>
                </a:effectLst>
                <a:latin typeface="Bebas Neue" panose="020B0606020202050201" pitchFamily="34" charset="0"/>
              </a:rPr>
              <a:t>Rhythmic gymnastics </a:t>
            </a:r>
          </a:p>
        </p:txBody>
      </p:sp>
      <p:sp>
        <p:nvSpPr>
          <p:cNvPr id="8" name="TextBox 7">
            <a:extLst>
              <a:ext uri="{FF2B5EF4-FFF2-40B4-BE49-F238E27FC236}">
                <a16:creationId xmlns:a16="http://schemas.microsoft.com/office/drawing/2014/main" id="{4BEEE842-2166-4E46-A10B-26544BD507A6}"/>
              </a:ext>
            </a:extLst>
          </p:cNvPr>
          <p:cNvSpPr txBox="1"/>
          <p:nvPr/>
        </p:nvSpPr>
        <p:spPr>
          <a:xfrm>
            <a:off x="463826" y="2054088"/>
            <a:ext cx="6578256" cy="923330"/>
          </a:xfrm>
          <a:prstGeom prst="rect">
            <a:avLst/>
          </a:prstGeom>
          <a:noFill/>
        </p:spPr>
        <p:txBody>
          <a:bodyPr wrap="square" rtlCol="0">
            <a:spAutoFit/>
          </a:bodyPr>
          <a:lstStyle/>
          <a:p>
            <a:r>
              <a:rPr lang="en-US" sz="1800" dirty="0">
                <a:solidFill>
                  <a:schemeClr val="bg2"/>
                </a:solidFill>
                <a:effectLst/>
                <a:latin typeface="Tahoma" panose="020B0604030504040204" pitchFamily="34" charset="0"/>
                <a:ea typeface="Times New Roman" panose="02020603050405020304" pitchFamily="18" charset="0"/>
              </a:rPr>
              <a:t>The sport provides the opportunity for gymnasts to express their own personality and expression, whilst learning new skills along the way, keeping them interested and active.</a:t>
            </a:r>
            <a:endParaRPr lang="en-US" dirty="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BB3E3F4-E9C0-49EA-8951-C59EAA648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7426" y="3107713"/>
            <a:ext cx="2067339" cy="516835"/>
          </a:xfrm>
          <a:prstGeom prst="round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7DE48A5-853C-4D7C-ADD4-4022814592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748" y="3122544"/>
            <a:ext cx="1531878" cy="506067"/>
          </a:xfrm>
          <a:prstGeom prst="roundRect">
            <a:avLst/>
          </a:prstGeom>
          <a:effectLst>
            <a:outerShdw blurRad="50800" dist="38100" dir="10800000" algn="r" rotWithShape="0">
              <a:prstClr val="black">
                <a:alpha val="40000"/>
              </a:prstClr>
            </a:outerShdw>
          </a:effectLst>
        </p:spPr>
      </p:pic>
      <p:sp>
        <p:nvSpPr>
          <p:cNvPr id="13" name="TextBox 12">
            <a:extLst>
              <a:ext uri="{FF2B5EF4-FFF2-40B4-BE49-F238E27FC236}">
                <a16:creationId xmlns:a16="http://schemas.microsoft.com/office/drawing/2014/main" id="{0B153F47-5F07-4EF0-8658-56E1CED37691}"/>
              </a:ext>
            </a:extLst>
          </p:cNvPr>
          <p:cNvSpPr txBox="1"/>
          <p:nvPr/>
        </p:nvSpPr>
        <p:spPr>
          <a:xfrm>
            <a:off x="510209" y="3808225"/>
            <a:ext cx="482379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Rhythmic gymnastics</a:t>
            </a:r>
            <a:endParaRPr lang="en-U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41718E7-3DD3-4A06-B7E7-5C1E5F97EBEA}"/>
              </a:ext>
            </a:extLst>
          </p:cNvPr>
          <p:cNvSpPr/>
          <p:nvPr/>
        </p:nvSpPr>
        <p:spPr>
          <a:xfrm>
            <a:off x="463826" y="4415016"/>
            <a:ext cx="10679527" cy="2400657"/>
          </a:xfrm>
          <a:prstGeom prst="rect">
            <a:avLst/>
          </a:prstGeom>
          <a:noFill/>
        </p:spPr>
        <p:txBody>
          <a:bodyPr wrap="none" lIns="91440" tIns="45720" rIns="91440" bIns="45720">
            <a:spAutoFit/>
          </a:bodyPr>
          <a:lstStyle/>
          <a:p>
            <a:pPr algn="ctr"/>
            <a:r>
              <a:rPr lang="en-US" sz="1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1    2    3    4    5 </a:t>
            </a:r>
          </a:p>
        </p:txBody>
      </p:sp>
      <p:pic>
        <p:nvPicPr>
          <p:cNvPr id="24" name="Picture 23">
            <a:extLst>
              <a:ext uri="{FF2B5EF4-FFF2-40B4-BE49-F238E27FC236}">
                <a16:creationId xmlns:a16="http://schemas.microsoft.com/office/drawing/2014/main" id="{65F41213-13B8-4E92-B785-1C7C213898EB}"/>
              </a:ext>
            </a:extLst>
          </p:cNvPr>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284627" y="4313033"/>
            <a:ext cx="1403790" cy="2129782"/>
          </a:xfrm>
          <a:prstGeom prst="rect">
            <a:avLst/>
          </a:prstGeom>
        </p:spPr>
      </p:pic>
      <p:pic>
        <p:nvPicPr>
          <p:cNvPr id="22" name="Picture 21">
            <a:extLst>
              <a:ext uri="{FF2B5EF4-FFF2-40B4-BE49-F238E27FC236}">
                <a16:creationId xmlns:a16="http://schemas.microsoft.com/office/drawing/2014/main" id="{A16EDB66-BB50-4C31-B01E-9F32FEC889F0}"/>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74711" y="4276608"/>
            <a:ext cx="1403790" cy="2152720"/>
          </a:xfrm>
          <a:prstGeom prst="rect">
            <a:avLst/>
          </a:prstGeom>
        </p:spPr>
      </p:pic>
      <p:pic>
        <p:nvPicPr>
          <p:cNvPr id="20" name="Picture 19">
            <a:extLst>
              <a:ext uri="{FF2B5EF4-FFF2-40B4-BE49-F238E27FC236}">
                <a16:creationId xmlns:a16="http://schemas.microsoft.com/office/drawing/2014/main" id="{7F1A33AD-EA01-452A-B9A4-B13183AC8A94}"/>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640975" y="4295450"/>
            <a:ext cx="1401107" cy="2152720"/>
          </a:xfrm>
          <a:prstGeom prst="rect">
            <a:avLst/>
          </a:prstGeom>
        </p:spPr>
      </p:pic>
      <p:pic>
        <p:nvPicPr>
          <p:cNvPr id="18" name="Picture 17">
            <a:extLst>
              <a:ext uri="{FF2B5EF4-FFF2-40B4-BE49-F238E27FC236}">
                <a16:creationId xmlns:a16="http://schemas.microsoft.com/office/drawing/2014/main" id="{756A55F5-6813-4262-9DBA-86D60F714460}"/>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90163" y="4351819"/>
            <a:ext cx="1401106" cy="2133563"/>
          </a:xfrm>
          <a:prstGeom prst="rect">
            <a:avLst/>
          </a:prstGeom>
        </p:spPr>
      </p:pic>
      <p:pic>
        <p:nvPicPr>
          <p:cNvPr id="16" name="Picture 15">
            <a:extLst>
              <a:ext uri="{FF2B5EF4-FFF2-40B4-BE49-F238E27FC236}">
                <a16:creationId xmlns:a16="http://schemas.microsoft.com/office/drawing/2014/main" id="{7CBF6674-CA34-4C6D-A95D-4424B136CE16}"/>
              </a:ext>
            </a:extLst>
          </p:cNvPr>
          <p:cNvPicPr>
            <a:picLocks noChangeAspect="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91308" y="4295765"/>
            <a:ext cx="1419370" cy="2133563"/>
          </a:xfrm>
          <a:prstGeom prst="rect">
            <a:avLst/>
          </a:prstGeom>
        </p:spPr>
      </p:pic>
    </p:spTree>
    <p:extLst>
      <p:ext uri="{BB962C8B-B14F-4D97-AF65-F5344CB8AC3E}">
        <p14:creationId xmlns:p14="http://schemas.microsoft.com/office/powerpoint/2010/main" val="106129694"/>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4" y="6229350"/>
            <a:ext cx="3054704"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Rhythmic Gymnastics  </a:t>
            </a:r>
            <a:r>
              <a:rPr lang="en-US" sz="1200" b="1" dirty="0">
                <a:solidFill>
                  <a:schemeClr val="bg1">
                    <a:lumMod val="50000"/>
                  </a:schemeClr>
                </a:solidFill>
                <a:latin typeface="Arial" panose="020B0604020202020204" pitchFamily="34" charset="0"/>
                <a:cs typeface="Arial" panose="020B0604020202020204" pitchFamily="34" charset="0"/>
              </a:rPr>
              <a:t>Part 1</a:t>
            </a:r>
          </a:p>
        </p:txBody>
      </p:sp>
      <p:sp>
        <p:nvSpPr>
          <p:cNvPr id="5" name="Rectangle 4">
            <a:extLst>
              <a:ext uri="{FF2B5EF4-FFF2-40B4-BE49-F238E27FC236}">
                <a16:creationId xmlns:a16="http://schemas.microsoft.com/office/drawing/2014/main" id="{88441381-4885-465A-8221-33F5563FA47B}"/>
              </a:ext>
            </a:extLst>
          </p:cNvPr>
          <p:cNvSpPr/>
          <p:nvPr/>
        </p:nvSpPr>
        <p:spPr>
          <a:xfrm>
            <a:off x="145774" y="475926"/>
            <a:ext cx="1896673"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1</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4619119" y="225166"/>
            <a:ext cx="7718655" cy="923330"/>
          </a:xfrm>
          <a:prstGeom prst="rect">
            <a:avLst/>
          </a:prstGeom>
          <a:noFill/>
        </p:spPr>
        <p:txBody>
          <a:bodyPr wrap="square" rtlCol="0">
            <a:spAutoFit/>
          </a:bodyPr>
          <a:lstStyle/>
          <a:p>
            <a:pPr algn="ctr"/>
            <a:r>
              <a:rPr lang="en-US" sz="5400" dirty="0">
                <a:solidFill>
                  <a:srgbClr val="FF0000"/>
                </a:solidFill>
                <a:latin typeface="Bebas Neue" panose="020B0606020202050201" pitchFamily="34" charset="0"/>
              </a:rPr>
              <a:t>Rhythmic gymnastics</a:t>
            </a:r>
          </a:p>
        </p:txBody>
      </p:sp>
      <p:sp>
        <p:nvSpPr>
          <p:cNvPr id="8" name="TextBox 7">
            <a:extLst>
              <a:ext uri="{FF2B5EF4-FFF2-40B4-BE49-F238E27FC236}">
                <a16:creationId xmlns:a16="http://schemas.microsoft.com/office/drawing/2014/main" id="{A3DA5A81-F8E7-4C33-9833-192B464467F8}"/>
              </a:ext>
            </a:extLst>
          </p:cNvPr>
          <p:cNvSpPr txBox="1"/>
          <p:nvPr/>
        </p:nvSpPr>
        <p:spPr>
          <a:xfrm>
            <a:off x="4994184" y="1148496"/>
            <a:ext cx="6852355" cy="5329664"/>
          </a:xfrm>
          <a:prstGeom prst="rect">
            <a:avLst/>
          </a:prstGeom>
          <a:noFill/>
        </p:spPr>
        <p:txBody>
          <a:bodyPr wrap="square" rtlCol="0">
            <a:spAutoFit/>
          </a:bodyPr>
          <a:lstStyle/>
          <a:p>
            <a:pPr algn="just">
              <a:spcAft>
                <a:spcPts val="1050"/>
              </a:spcAft>
            </a:pPr>
            <a:r>
              <a:rPr lang="en-US" sz="2200" dirty="0">
                <a:solidFill>
                  <a:schemeClr val="bg2"/>
                </a:solidFill>
                <a:effectLst/>
                <a:latin typeface="Bahnschrift SemiCondensed" panose="020B0502040204020203" pitchFamily="34" charset="0"/>
                <a:ea typeface="Ubuntu"/>
              </a:rPr>
              <a:t>Rhythmic gymnastics is a sport that combines elements of ballet, gymnastics, dance, and apparatus manipulation. Individuals or teams of competitors (from 2 to 6 people) manipulate one or two pieces of apparatus: rope, clubs, hoop, ball, ribbon and Free (no apparatus, so called </a:t>
            </a:r>
            <a:r>
              <a:rPr lang="en-US" sz="2200" i="1" dirty="0">
                <a:solidFill>
                  <a:schemeClr val="bg2"/>
                </a:solidFill>
                <a:effectLst/>
                <a:latin typeface="Bahnschrift SemiCondensed" panose="020B0502040204020203" pitchFamily="34" charset="0"/>
                <a:ea typeface="Ubuntu"/>
              </a:rPr>
              <a:t>"floor routine").</a:t>
            </a:r>
            <a:endParaRPr lang="en-SG" sz="2200" i="1" dirty="0">
              <a:solidFill>
                <a:schemeClr val="bg2"/>
              </a:solidFill>
              <a:effectLst/>
              <a:latin typeface="Bahnschrift SemiCondensed" panose="020B0502040204020203" pitchFamily="34" charset="0"/>
              <a:ea typeface="Times New Roman" panose="02020603050405020304" pitchFamily="18" charset="0"/>
            </a:endParaRPr>
          </a:p>
          <a:p>
            <a:pPr algn="just"/>
            <a:r>
              <a:rPr lang="en-US" sz="2200" dirty="0">
                <a:solidFill>
                  <a:schemeClr val="bg2"/>
                </a:solidFill>
                <a:effectLst/>
                <a:latin typeface="Bahnschrift SemiCondensed" panose="020B0502040204020203" pitchFamily="34" charset="0"/>
                <a:ea typeface="Times New Roman" panose="02020603050405020304" pitchFamily="18" charset="0"/>
                <a:cs typeface="Times New Roman" panose="02020603050405020304" pitchFamily="18" charset="0"/>
              </a:rPr>
              <a:t>It became an Olympic sport in 1984, with an individual all-around event. The group all-around competition was added to the Olympics in 1996. </a:t>
            </a:r>
            <a:r>
              <a:rPr lang="en-US" sz="2200" b="1" dirty="0">
                <a:solidFill>
                  <a:schemeClr val="bg2"/>
                </a:solidFill>
                <a:effectLst/>
                <a:latin typeface="Bahnschrift SemiCondensed" panose="020B0502040204020203" pitchFamily="34" charset="0"/>
                <a:ea typeface="Times New Roman" panose="02020603050405020304" pitchFamily="18" charset="0"/>
                <a:cs typeface="Times New Roman" panose="02020603050405020304" pitchFamily="18" charset="0"/>
              </a:rPr>
              <a:t>At the international level, rhythmic gymnastics is a women-only sport.</a:t>
            </a:r>
            <a:endParaRPr lang="en-SG" sz="2200" dirty="0">
              <a:solidFill>
                <a:schemeClr val="bg2"/>
              </a:solidFill>
              <a:effectLst/>
              <a:latin typeface="Bahnschrift SemiCondensed" panose="020B0502040204020203" pitchFamily="34" charset="0"/>
              <a:ea typeface="Times New Roman" panose="02020603050405020304" pitchFamily="18" charset="0"/>
              <a:cs typeface="Times New Roman" panose="02020603050405020304" pitchFamily="18" charset="0"/>
            </a:endParaRPr>
          </a:p>
          <a:p>
            <a:pPr algn="just">
              <a:spcAft>
                <a:spcPts val="1050"/>
              </a:spcAft>
            </a:pPr>
            <a:r>
              <a:rPr lang="en-US" sz="2200" dirty="0">
                <a:solidFill>
                  <a:schemeClr val="bg2"/>
                </a:solidFill>
                <a:effectLst/>
                <a:latin typeface="Bahnschrift SemiCondensed" panose="020B0502040204020203" pitchFamily="34" charset="0"/>
                <a:ea typeface="Times New Roman" panose="02020603050405020304" pitchFamily="18" charset="0"/>
              </a:rPr>
              <a:t>Rhythmic Gymnastics brings young girls quest for fun and creative outlet into the gym, in an environment where girls can develop in a social environment with their friends.</a:t>
            </a:r>
            <a:endParaRPr lang="en-SG" sz="2200" dirty="0">
              <a:solidFill>
                <a:schemeClr val="bg2"/>
              </a:solidFill>
              <a:effectLst/>
              <a:latin typeface="Bahnschrift SemiCondensed" panose="020B0502040204020203" pitchFamily="34" charset="0"/>
              <a:ea typeface="Times New Roman" panose="02020603050405020304" pitchFamily="18" charset="0"/>
            </a:endParaRPr>
          </a:p>
          <a:p>
            <a:pPr algn="just"/>
            <a:endParaRPr lang="en-US" i="1" dirty="0">
              <a:solidFill>
                <a:schemeClr val="bg2"/>
              </a:solidFill>
              <a:latin typeface="Arial" panose="020B0604020202020204" pitchFamily="34" charset="0"/>
              <a:cs typeface="Arial" panose="020B0604020202020204" pitchFamily="34" charset="0"/>
            </a:endParaRPr>
          </a:p>
          <a:p>
            <a:pPr algn="just"/>
            <a:endParaRPr lang="en-US" i="1"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0284608-AE65-48A1-AA40-B23A5F15A516}"/>
              </a:ext>
            </a:extLst>
          </p:cNvPr>
          <p:cNvPicPr>
            <a:picLocks noChangeAspect="1"/>
          </p:cNvPicPr>
          <p:nvPr/>
        </p:nvPicPr>
        <p:blipFill rotWithShape="1">
          <a:blip r:embed="rId4">
            <a:extLst>
              <a:ext uri="{28A0092B-C50C-407E-A947-70E740481C1C}">
                <a14:useLocalDpi xmlns:a14="http://schemas.microsoft.com/office/drawing/2010/main" val="0"/>
              </a:ext>
            </a:extLst>
          </a:blip>
          <a:srcRect l="23858" r="23741" b="386"/>
          <a:stretch/>
        </p:blipFill>
        <p:spPr>
          <a:xfrm>
            <a:off x="1498178" y="691616"/>
            <a:ext cx="3272605" cy="4919302"/>
          </a:xfrm>
          <a:prstGeom prst="rect">
            <a:avLst/>
          </a:prstGeom>
        </p:spPr>
      </p:pic>
    </p:spTree>
    <p:extLst>
      <p:ext uri="{BB962C8B-B14F-4D97-AF65-F5344CB8AC3E}">
        <p14:creationId xmlns:p14="http://schemas.microsoft.com/office/powerpoint/2010/main" val="3216464169"/>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4" y="6229350"/>
            <a:ext cx="3054704"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Rhythmic Gymnastics  </a:t>
            </a:r>
            <a:r>
              <a:rPr lang="en-US" sz="1200" b="1" dirty="0">
                <a:solidFill>
                  <a:schemeClr val="bg1">
                    <a:lumMod val="50000"/>
                  </a:schemeClr>
                </a:solidFill>
                <a:latin typeface="Arial" panose="020B0604020202020204" pitchFamily="34" charset="0"/>
                <a:cs typeface="Arial" panose="020B0604020202020204" pitchFamily="34" charset="0"/>
              </a:rPr>
              <a:t>Part 1</a:t>
            </a:r>
          </a:p>
        </p:txBody>
      </p:sp>
      <p:sp>
        <p:nvSpPr>
          <p:cNvPr id="5" name="Rectangle 4">
            <a:extLst>
              <a:ext uri="{FF2B5EF4-FFF2-40B4-BE49-F238E27FC236}">
                <a16:creationId xmlns:a16="http://schemas.microsoft.com/office/drawing/2014/main" id="{88441381-4885-465A-8221-33F5563FA47B}"/>
              </a:ext>
            </a:extLst>
          </p:cNvPr>
          <p:cNvSpPr/>
          <p:nvPr/>
        </p:nvSpPr>
        <p:spPr>
          <a:xfrm>
            <a:off x="145774" y="475926"/>
            <a:ext cx="1896673"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1</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4656175" y="628226"/>
            <a:ext cx="7718655" cy="707886"/>
          </a:xfrm>
          <a:prstGeom prst="rect">
            <a:avLst/>
          </a:prstGeom>
          <a:noFill/>
        </p:spPr>
        <p:txBody>
          <a:bodyPr wrap="square" rtlCol="0">
            <a:spAutoFit/>
          </a:bodyPr>
          <a:lstStyle/>
          <a:p>
            <a:pPr algn="ctr"/>
            <a:r>
              <a:rPr lang="en-US" sz="4000" b="1" dirty="0">
                <a:solidFill>
                  <a:srgbClr val="FF0000"/>
                </a:solidFill>
                <a:latin typeface="Bebas Neue" panose="020B0606020202050201" pitchFamily="34" charset="0"/>
              </a:rPr>
              <a:t>A</a:t>
            </a:r>
            <a:r>
              <a:rPr lang="en-US" b="1" dirty="0">
                <a:solidFill>
                  <a:srgbClr val="FF0000"/>
                </a:solidFill>
                <a:latin typeface="Bebas Neue" panose="020B0606020202050201" pitchFamily="34" charset="0"/>
              </a:rPr>
              <a:t>. </a:t>
            </a:r>
            <a:r>
              <a:rPr lang="en-US" sz="3600" b="1" dirty="0">
                <a:solidFill>
                  <a:srgbClr val="FF0000"/>
                </a:solidFill>
                <a:latin typeface="Bebas Neue" panose="020B0606020202050201" pitchFamily="34" charset="0"/>
              </a:rPr>
              <a:t>Warm up and Cool down Exercises </a:t>
            </a:r>
            <a:endParaRPr lang="en-US" sz="6600" b="1" dirty="0">
              <a:solidFill>
                <a:srgbClr val="FF0000"/>
              </a:solidFill>
              <a:latin typeface="Bebas Neue" panose="020B0606020202050201" pitchFamily="34"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5023555" y="1417019"/>
            <a:ext cx="6744131" cy="4139595"/>
          </a:xfrm>
          <a:prstGeom prst="rect">
            <a:avLst/>
          </a:prstGeom>
          <a:noFill/>
        </p:spPr>
        <p:txBody>
          <a:bodyPr wrap="square" rtlCol="0">
            <a:spAutoFit/>
          </a:bodyPr>
          <a:lstStyle/>
          <a:p>
            <a:r>
              <a:rPr lang="en-US" sz="2000" b="1" u="sng" dirty="0">
                <a:solidFill>
                  <a:schemeClr val="bg2"/>
                </a:solidFill>
                <a:effectLst/>
                <a:latin typeface="Tahoma" panose="020B0604030504040204" pitchFamily="34" charset="0"/>
                <a:ea typeface="Times New Roman" panose="02020603050405020304" pitchFamily="18" charset="0"/>
              </a:rPr>
              <a:t>Importance of Warm-up Exercises</a:t>
            </a:r>
            <a:r>
              <a:rPr lang="en-US" sz="2000" b="1" dirty="0">
                <a:solidFill>
                  <a:schemeClr val="bg2"/>
                </a:solidFill>
                <a:effectLst/>
                <a:latin typeface="Tahoma" panose="020B0604030504040204" pitchFamily="34" charset="0"/>
                <a:ea typeface="Times New Roman" panose="02020603050405020304" pitchFamily="18" charset="0"/>
              </a:rPr>
              <a:t> </a:t>
            </a:r>
            <a:r>
              <a:rPr lang="en-US" sz="2000" dirty="0">
                <a:solidFill>
                  <a:schemeClr val="bg2"/>
                </a:solidFill>
                <a:effectLst/>
                <a:latin typeface="Tahoma" panose="020B0604030504040204" pitchFamily="34" charset="0"/>
                <a:ea typeface="Times New Roman" panose="02020603050405020304" pitchFamily="18" charset="0"/>
              </a:rPr>
              <a:t>-The main goal of warm up is to avoid injuries. Warming up your body is particularly important in preparation for gymnastic activities since this type of activity is physically demanding. Below are tips on how to do a good warm up exercise</a:t>
            </a:r>
            <a:r>
              <a:rPr lang="en-US" sz="1800" dirty="0">
                <a:solidFill>
                  <a:schemeClr val="bg2"/>
                </a:solidFill>
                <a:effectLst/>
                <a:latin typeface="Tahoma" panose="020B0604030504040204" pitchFamily="34" charset="0"/>
                <a:ea typeface="Times New Roman" panose="02020603050405020304" pitchFamily="18" charset="0"/>
              </a:rPr>
              <a:t>:</a:t>
            </a:r>
          </a:p>
          <a:p>
            <a:endParaRPr lang="en-US" i="1" dirty="0">
              <a:solidFill>
                <a:schemeClr val="bg2"/>
              </a:solidFill>
              <a:latin typeface="Tahoma" panose="020B0604030504040204" pitchFamily="34" charset="0"/>
              <a:cs typeface="Arial" panose="020B0604020202020204" pitchFamily="34" charset="0"/>
            </a:endParaRPr>
          </a:p>
          <a:p>
            <a:pPr marL="450215" fontAlgn="base">
              <a:lnSpc>
                <a:spcPct val="107000"/>
              </a:lnSpc>
            </a:pPr>
            <a:r>
              <a:rPr lang="en-US" sz="1800" dirty="0">
                <a:solidFill>
                  <a:schemeClr val="accent2"/>
                </a:solidFill>
                <a:effectLst/>
                <a:latin typeface="Tahoma" panose="020B0604030504040204" pitchFamily="34" charset="0"/>
                <a:ea typeface="Times New Roman" panose="02020603050405020304" pitchFamily="18" charset="0"/>
              </a:rPr>
              <a:t>a</a:t>
            </a:r>
            <a:r>
              <a:rPr lang="en-US" sz="2000" dirty="0">
                <a:solidFill>
                  <a:schemeClr val="accent2"/>
                </a:solidFill>
                <a:effectLst/>
                <a:latin typeface="Tahoma" panose="020B0604030504040204" pitchFamily="34" charset="0"/>
                <a:ea typeface="Times New Roman" panose="02020603050405020304" pitchFamily="18" charset="0"/>
              </a:rPr>
              <a:t>. </a:t>
            </a:r>
            <a:r>
              <a:rPr lang="en-US" sz="2000" u="sng" dirty="0">
                <a:solidFill>
                  <a:schemeClr val="accent2"/>
                </a:solidFill>
                <a:effectLst/>
                <a:latin typeface="Tahoma" panose="020B0604030504040204" pitchFamily="34" charset="0"/>
                <a:ea typeface="Times New Roman" panose="02020603050405020304" pitchFamily="18" charset="0"/>
              </a:rPr>
              <a:t>Jog in Place</a:t>
            </a:r>
            <a:r>
              <a:rPr lang="en-US" sz="2000" dirty="0">
                <a:solidFill>
                  <a:schemeClr val="accent2"/>
                </a:solidFill>
                <a:effectLst/>
                <a:latin typeface="Tahoma" panose="020B0604030504040204" pitchFamily="34" charset="0"/>
                <a:ea typeface="Times New Roman" panose="02020603050405020304" pitchFamily="18" charset="0"/>
              </a:rPr>
              <a:t> </a:t>
            </a:r>
            <a:r>
              <a:rPr lang="en-US" sz="2000" dirty="0">
                <a:solidFill>
                  <a:schemeClr val="bg2"/>
                </a:solidFill>
                <a:effectLst/>
                <a:latin typeface="Tahoma" panose="020B0604030504040204" pitchFamily="34" charset="0"/>
                <a:ea typeface="Times New Roman" panose="02020603050405020304" pitchFamily="18" charset="0"/>
              </a:rPr>
              <a:t>- start with a jog in place (approximately 5 mins) in your floor space. This the most simple cardio method of increasing your heart rate and therefore increasing blood circulation to your muscles. </a:t>
            </a:r>
            <a:endParaRPr lang="en-SG" sz="2000" dirty="0">
              <a:solidFill>
                <a:schemeClr val="bg2"/>
              </a:solidFill>
              <a:effectLst/>
              <a:latin typeface="Times New Roman" panose="02020603050405020304" pitchFamily="18" charset="0"/>
              <a:ea typeface="Times New Roman" panose="02020603050405020304" pitchFamily="18" charset="0"/>
            </a:endParaRPr>
          </a:p>
          <a:p>
            <a:pPr algn="just"/>
            <a:endParaRPr lang="en-US" i="1" dirty="0">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B832A6A-B9D6-4B85-8854-6D6752E78E6E}"/>
              </a:ext>
            </a:extLst>
          </p:cNvPr>
          <p:cNvPicPr>
            <a:picLocks noChangeAspect="1"/>
          </p:cNvPicPr>
          <p:nvPr/>
        </p:nvPicPr>
        <p:blipFill rotWithShape="1">
          <a:blip r:embed="rId4">
            <a:extLst>
              <a:ext uri="{28A0092B-C50C-407E-A947-70E740481C1C}">
                <a14:useLocalDpi xmlns:a14="http://schemas.microsoft.com/office/drawing/2010/main" val="0"/>
              </a:ext>
            </a:extLst>
          </a:blip>
          <a:srcRect l="16751" t="789" r="17962" b="-789"/>
          <a:stretch/>
        </p:blipFill>
        <p:spPr>
          <a:xfrm>
            <a:off x="1498178" y="691616"/>
            <a:ext cx="3272605" cy="4982692"/>
          </a:xfrm>
          <a:prstGeom prst="rect">
            <a:avLst/>
          </a:prstGeom>
        </p:spPr>
      </p:pic>
    </p:spTree>
    <p:extLst>
      <p:ext uri="{BB962C8B-B14F-4D97-AF65-F5344CB8AC3E}">
        <p14:creationId xmlns:p14="http://schemas.microsoft.com/office/powerpoint/2010/main" val="280334173"/>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4" y="6229350"/>
            <a:ext cx="3054704"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Rhythmic Gymnastics  </a:t>
            </a:r>
            <a:r>
              <a:rPr lang="en-US" sz="1200" b="1" dirty="0">
                <a:solidFill>
                  <a:schemeClr val="bg1">
                    <a:lumMod val="50000"/>
                  </a:schemeClr>
                </a:solidFill>
                <a:latin typeface="Arial" panose="020B0604020202020204" pitchFamily="34" charset="0"/>
                <a:cs typeface="Arial" panose="020B0604020202020204" pitchFamily="34" charset="0"/>
              </a:rPr>
              <a:t>Part 1</a:t>
            </a:r>
          </a:p>
        </p:txBody>
      </p:sp>
      <p:sp>
        <p:nvSpPr>
          <p:cNvPr id="5" name="Rectangle 4">
            <a:extLst>
              <a:ext uri="{FF2B5EF4-FFF2-40B4-BE49-F238E27FC236}">
                <a16:creationId xmlns:a16="http://schemas.microsoft.com/office/drawing/2014/main" id="{88441381-4885-465A-8221-33F5563FA47B}"/>
              </a:ext>
            </a:extLst>
          </p:cNvPr>
          <p:cNvSpPr/>
          <p:nvPr/>
        </p:nvSpPr>
        <p:spPr>
          <a:xfrm>
            <a:off x="145774" y="475926"/>
            <a:ext cx="1896673"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1</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4656175" y="628226"/>
            <a:ext cx="7718655" cy="707886"/>
          </a:xfrm>
          <a:prstGeom prst="rect">
            <a:avLst/>
          </a:prstGeom>
          <a:noFill/>
        </p:spPr>
        <p:txBody>
          <a:bodyPr wrap="square" rtlCol="0">
            <a:spAutoFit/>
          </a:bodyPr>
          <a:lstStyle/>
          <a:p>
            <a:pPr algn="ctr"/>
            <a:r>
              <a:rPr lang="en-US" sz="4000" b="1" dirty="0">
                <a:solidFill>
                  <a:srgbClr val="FF0000"/>
                </a:solidFill>
                <a:latin typeface="Bebas Neue" panose="020B0606020202050201" pitchFamily="34" charset="0"/>
              </a:rPr>
              <a:t>A</a:t>
            </a:r>
            <a:r>
              <a:rPr lang="en-US" b="1" dirty="0">
                <a:solidFill>
                  <a:srgbClr val="FF0000"/>
                </a:solidFill>
                <a:latin typeface="Bebas Neue" panose="020B0606020202050201" pitchFamily="34" charset="0"/>
              </a:rPr>
              <a:t>. </a:t>
            </a:r>
            <a:r>
              <a:rPr lang="en-US" sz="3600" b="1" dirty="0">
                <a:solidFill>
                  <a:srgbClr val="FF0000"/>
                </a:solidFill>
                <a:latin typeface="Bebas Neue" panose="020B0606020202050201" pitchFamily="34" charset="0"/>
              </a:rPr>
              <a:t>Warm up and Cool down Exercises </a:t>
            </a:r>
            <a:endParaRPr lang="en-US" sz="6600" b="1" dirty="0">
              <a:solidFill>
                <a:srgbClr val="FF0000"/>
              </a:solidFill>
              <a:latin typeface="Bebas Neue" panose="020B0606020202050201" pitchFamily="34"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5023555" y="1417019"/>
            <a:ext cx="6744131" cy="3462679"/>
          </a:xfrm>
          <a:prstGeom prst="rect">
            <a:avLst/>
          </a:prstGeom>
          <a:noFill/>
        </p:spPr>
        <p:txBody>
          <a:bodyPr wrap="square" rtlCol="0">
            <a:spAutoFit/>
          </a:bodyPr>
          <a:lstStyle/>
          <a:p>
            <a:pPr marL="450215" algn="just" fontAlgn="base">
              <a:lnSpc>
                <a:spcPct val="107000"/>
              </a:lnSpc>
            </a:pPr>
            <a:r>
              <a:rPr lang="en-US" sz="2000" b="1" dirty="0">
                <a:solidFill>
                  <a:schemeClr val="accent2"/>
                </a:solidFill>
                <a:latin typeface="Tahoma" panose="020B0604030504040204" pitchFamily="34" charset="0"/>
                <a:ea typeface="Times New Roman" panose="02020603050405020304" pitchFamily="18" charset="0"/>
              </a:rPr>
              <a:t>b. </a:t>
            </a:r>
            <a:r>
              <a:rPr lang="en-US" sz="2000" b="1" u="sng" dirty="0">
                <a:solidFill>
                  <a:schemeClr val="accent2"/>
                </a:solidFill>
                <a:effectLst/>
                <a:latin typeface="Tahoma" panose="020B0604030504040204" pitchFamily="34" charset="0"/>
                <a:ea typeface="Times New Roman" panose="02020603050405020304" pitchFamily="18" charset="0"/>
              </a:rPr>
              <a:t>Proper Stretching</a:t>
            </a:r>
            <a:r>
              <a:rPr lang="en-US" sz="2000" b="1" dirty="0">
                <a:solidFill>
                  <a:schemeClr val="accent2"/>
                </a:solidFill>
                <a:effectLst/>
                <a:latin typeface="Tahoma" panose="020B0604030504040204" pitchFamily="34" charset="0"/>
                <a:ea typeface="Times New Roman" panose="02020603050405020304" pitchFamily="18" charset="0"/>
              </a:rPr>
              <a:t>- </a:t>
            </a:r>
            <a:r>
              <a:rPr lang="en-US" sz="2000" dirty="0">
                <a:solidFill>
                  <a:schemeClr val="bg2"/>
                </a:solidFill>
                <a:effectLst/>
                <a:latin typeface="Tahoma" panose="020B0604030504040204" pitchFamily="34" charset="0"/>
                <a:ea typeface="Times New Roman" panose="02020603050405020304" pitchFamily="18" charset="0"/>
              </a:rPr>
              <a:t>Make sure to target the body’s major joints:</a:t>
            </a:r>
          </a:p>
          <a:p>
            <a:pPr marL="450215" algn="just" fontAlgn="base">
              <a:lnSpc>
                <a:spcPct val="107000"/>
              </a:lnSpc>
            </a:pPr>
            <a:endParaRPr lang="en-SG" sz="1800" dirty="0">
              <a:solidFill>
                <a:schemeClr val="bg2"/>
              </a:solidFill>
              <a:effectLst/>
              <a:latin typeface="Times New Roman" panose="02020603050405020304" pitchFamily="18" charset="0"/>
              <a:ea typeface="Times New Roman" panose="02020603050405020304" pitchFamily="18" charset="0"/>
            </a:endParaRPr>
          </a:p>
          <a:p>
            <a:pPr marL="342900" lvl="0" indent="-342900" algn="just">
              <a:lnSpc>
                <a:spcPct val="107000"/>
              </a:lnSpc>
              <a:buFont typeface="Symbol" panose="05050102010706020507" pitchFamily="18" charset="2"/>
              <a:buChar char=""/>
            </a:pPr>
            <a:r>
              <a:rPr lang="en-US" sz="2000" u="sng" dirty="0">
                <a:solidFill>
                  <a:schemeClr val="accent4">
                    <a:lumMod val="40000"/>
                    <a:lumOff val="60000"/>
                  </a:schemeClr>
                </a:solidFill>
                <a:effectLst/>
                <a:latin typeface="Tahoma" panose="020B0604030504040204" pitchFamily="34" charset="0"/>
                <a:ea typeface="Times New Roman" panose="02020603050405020304" pitchFamily="18" charset="0"/>
              </a:rPr>
              <a:t>Ankles</a:t>
            </a:r>
            <a:endParaRPr lang="en-SG" sz="2000" dirty="0">
              <a:solidFill>
                <a:schemeClr val="bg2"/>
              </a:solidFill>
              <a:effectLst/>
              <a:latin typeface="Times New Roman" panose="02020603050405020304" pitchFamily="18" charset="0"/>
              <a:ea typeface="Times New Roman" panose="02020603050405020304" pitchFamily="18" charset="0"/>
            </a:endParaRPr>
          </a:p>
          <a:p>
            <a:pPr marL="342900" lvl="0" indent="-342900" algn="just">
              <a:lnSpc>
                <a:spcPct val="107000"/>
              </a:lnSpc>
              <a:buFont typeface="Symbol" panose="05050102010706020507" pitchFamily="18" charset="2"/>
              <a:buChar char=""/>
            </a:pPr>
            <a:r>
              <a:rPr lang="en-US" sz="2000" u="sng" dirty="0">
                <a:solidFill>
                  <a:schemeClr val="accent4">
                    <a:lumMod val="40000"/>
                    <a:lumOff val="60000"/>
                  </a:schemeClr>
                </a:solidFill>
                <a:effectLst/>
                <a:latin typeface="Tahoma" panose="020B0604030504040204" pitchFamily="34" charset="0"/>
                <a:ea typeface="Times New Roman" panose="02020603050405020304" pitchFamily="18" charset="0"/>
              </a:rPr>
              <a:t>Wrists</a:t>
            </a:r>
          </a:p>
          <a:p>
            <a:pPr marL="342900" lvl="0" indent="-342900" algn="just">
              <a:lnSpc>
                <a:spcPct val="107000"/>
              </a:lnSpc>
              <a:buFont typeface="Symbol" panose="05050102010706020507" pitchFamily="18" charset="2"/>
              <a:buChar char=""/>
            </a:pPr>
            <a:r>
              <a:rPr lang="en-US" sz="1800" u="sng" dirty="0">
                <a:solidFill>
                  <a:schemeClr val="accent4">
                    <a:lumMod val="40000"/>
                    <a:lumOff val="60000"/>
                  </a:schemeClr>
                </a:solidFill>
                <a:effectLst/>
                <a:latin typeface="Tahoma" panose="020B0604030504040204" pitchFamily="34" charset="0"/>
                <a:ea typeface="Times New Roman" panose="02020603050405020304" pitchFamily="18" charset="0"/>
              </a:rPr>
              <a:t>Neck</a:t>
            </a:r>
            <a:r>
              <a:rPr lang="en-US" sz="1800" dirty="0">
                <a:solidFill>
                  <a:schemeClr val="bg2"/>
                </a:solidFill>
                <a:effectLst/>
                <a:latin typeface="Tahoma" panose="020B0604030504040204" pitchFamily="34" charset="0"/>
                <a:ea typeface="Times New Roman" panose="02020603050405020304" pitchFamily="18" charset="0"/>
              </a:rPr>
              <a:t> </a:t>
            </a:r>
            <a:endParaRPr lang="en-SG" sz="1800" dirty="0">
              <a:solidFill>
                <a:schemeClr val="bg2"/>
              </a:solidFill>
              <a:effectLst/>
              <a:latin typeface="Times New Roman" panose="02020603050405020304" pitchFamily="18" charset="0"/>
              <a:ea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u="sng" dirty="0">
                <a:solidFill>
                  <a:schemeClr val="accent4">
                    <a:lumMod val="40000"/>
                    <a:lumOff val="60000"/>
                  </a:schemeClr>
                </a:solidFill>
                <a:effectLst/>
                <a:latin typeface="Tahoma" panose="020B0604030504040204" pitchFamily="34" charset="0"/>
                <a:ea typeface="Times New Roman" panose="02020603050405020304" pitchFamily="18" charset="0"/>
              </a:rPr>
              <a:t>Shoulders</a:t>
            </a:r>
            <a:r>
              <a:rPr lang="en-US" sz="1800" dirty="0">
                <a:solidFill>
                  <a:schemeClr val="bg2"/>
                </a:solidFill>
                <a:effectLst/>
                <a:latin typeface="Tahoma" panose="020B0604030504040204" pitchFamily="34" charset="0"/>
                <a:ea typeface="Times New Roman" panose="02020603050405020304" pitchFamily="18" charset="0"/>
              </a:rPr>
              <a:t> </a:t>
            </a:r>
          </a:p>
          <a:p>
            <a:pPr marL="342900" lvl="0" indent="-342900" algn="just">
              <a:lnSpc>
                <a:spcPct val="107000"/>
              </a:lnSpc>
              <a:buFont typeface="Symbol" panose="05050102010706020507" pitchFamily="18" charset="2"/>
              <a:buChar char=""/>
            </a:pPr>
            <a:r>
              <a:rPr lang="en-US" sz="1800" u="sng" dirty="0">
                <a:solidFill>
                  <a:schemeClr val="accent4">
                    <a:lumMod val="40000"/>
                    <a:lumOff val="60000"/>
                  </a:schemeClr>
                </a:solidFill>
                <a:effectLst/>
                <a:latin typeface="Tahoma" panose="020B0604030504040204" pitchFamily="34" charset="0"/>
                <a:ea typeface="Times New Roman" panose="02020603050405020304" pitchFamily="18" charset="0"/>
              </a:rPr>
              <a:t>Hips</a:t>
            </a:r>
            <a:endParaRPr lang="en-US" sz="1800" dirty="0">
              <a:solidFill>
                <a:schemeClr val="bg2"/>
              </a:solidFill>
              <a:effectLst/>
              <a:latin typeface="Tahoma" panose="020B0604030504040204" pitchFamily="34" charset="0"/>
              <a:ea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u="sng" dirty="0">
                <a:solidFill>
                  <a:schemeClr val="accent4">
                    <a:lumMod val="40000"/>
                    <a:lumOff val="60000"/>
                  </a:schemeClr>
                </a:solidFill>
                <a:effectLst/>
                <a:latin typeface="Tahoma" panose="020B0604030504040204" pitchFamily="34" charset="0"/>
                <a:ea typeface="Times New Roman" panose="02020603050405020304" pitchFamily="18" charset="0"/>
              </a:rPr>
              <a:t>Back</a:t>
            </a:r>
            <a:endParaRPr lang="en-SG" sz="1800" dirty="0">
              <a:solidFill>
                <a:schemeClr val="bg2"/>
              </a:solidFill>
              <a:effectLst/>
              <a:latin typeface="Times New Roman" panose="02020603050405020304" pitchFamily="18" charset="0"/>
              <a:ea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u="sng" dirty="0">
                <a:solidFill>
                  <a:schemeClr val="accent4">
                    <a:lumMod val="40000"/>
                    <a:lumOff val="60000"/>
                  </a:schemeClr>
                </a:solidFill>
                <a:effectLst/>
                <a:latin typeface="Tahoma" panose="020B0604030504040204" pitchFamily="34" charset="0"/>
                <a:ea typeface="Times New Roman" panose="02020603050405020304" pitchFamily="18" charset="0"/>
              </a:rPr>
              <a:t>Legs</a:t>
            </a:r>
            <a:endParaRPr lang="en-US" i="1" dirty="0">
              <a:solidFill>
                <a:schemeClr val="bg1"/>
              </a:solidFill>
              <a:latin typeface="Arial" panose="020B060402020202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endParaRPr lang="en-US" i="1" dirty="0">
              <a:solidFill>
                <a:schemeClr val="bg2"/>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0BFD6C0-EEA9-4808-AF96-50528596B31D}"/>
              </a:ext>
            </a:extLst>
          </p:cNvPr>
          <p:cNvPicPr>
            <a:picLocks noChangeAspect="1"/>
          </p:cNvPicPr>
          <p:nvPr/>
        </p:nvPicPr>
        <p:blipFill rotWithShape="1">
          <a:blip r:embed="rId4">
            <a:extLst>
              <a:ext uri="{28A0092B-C50C-407E-A947-70E740481C1C}">
                <a14:useLocalDpi xmlns:a14="http://schemas.microsoft.com/office/drawing/2010/main" val="0"/>
              </a:ext>
            </a:extLst>
          </a:blip>
          <a:srcRect l="18979" r="18133"/>
          <a:stretch/>
        </p:blipFill>
        <p:spPr>
          <a:xfrm>
            <a:off x="1498178" y="691617"/>
            <a:ext cx="3272605" cy="4919302"/>
          </a:xfrm>
          <a:prstGeom prst="rect">
            <a:avLst/>
          </a:prstGeom>
        </p:spPr>
      </p:pic>
    </p:spTree>
    <p:extLst>
      <p:ext uri="{BB962C8B-B14F-4D97-AF65-F5344CB8AC3E}">
        <p14:creationId xmlns:p14="http://schemas.microsoft.com/office/powerpoint/2010/main" val="3061724771"/>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4" y="6229350"/>
            <a:ext cx="3054704"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Rhythmic Gymnastics  </a:t>
            </a:r>
            <a:r>
              <a:rPr lang="en-US" sz="1200" b="1" dirty="0">
                <a:solidFill>
                  <a:schemeClr val="bg1">
                    <a:lumMod val="50000"/>
                  </a:schemeClr>
                </a:solidFill>
                <a:latin typeface="Arial" panose="020B0604020202020204" pitchFamily="34" charset="0"/>
                <a:cs typeface="Arial" panose="020B0604020202020204" pitchFamily="34" charset="0"/>
              </a:rPr>
              <a:t>Part 1</a:t>
            </a:r>
          </a:p>
        </p:txBody>
      </p:sp>
      <p:sp>
        <p:nvSpPr>
          <p:cNvPr id="5" name="Rectangle 4">
            <a:extLst>
              <a:ext uri="{FF2B5EF4-FFF2-40B4-BE49-F238E27FC236}">
                <a16:creationId xmlns:a16="http://schemas.microsoft.com/office/drawing/2014/main" id="{88441381-4885-465A-8221-33F5563FA47B}"/>
              </a:ext>
            </a:extLst>
          </p:cNvPr>
          <p:cNvSpPr/>
          <p:nvPr/>
        </p:nvSpPr>
        <p:spPr>
          <a:xfrm>
            <a:off x="145774" y="475926"/>
            <a:ext cx="1896673"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1</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4656175" y="628226"/>
            <a:ext cx="7718655" cy="707886"/>
          </a:xfrm>
          <a:prstGeom prst="rect">
            <a:avLst/>
          </a:prstGeom>
          <a:noFill/>
        </p:spPr>
        <p:txBody>
          <a:bodyPr wrap="square" rtlCol="0">
            <a:spAutoFit/>
          </a:bodyPr>
          <a:lstStyle/>
          <a:p>
            <a:pPr algn="ctr"/>
            <a:r>
              <a:rPr lang="en-US" sz="4000" b="1" dirty="0">
                <a:solidFill>
                  <a:srgbClr val="FF0000"/>
                </a:solidFill>
                <a:latin typeface="Bebas Neue" panose="020B0606020202050201" pitchFamily="34" charset="0"/>
              </a:rPr>
              <a:t>A</a:t>
            </a:r>
            <a:r>
              <a:rPr lang="en-US" b="1" dirty="0">
                <a:solidFill>
                  <a:srgbClr val="FF0000"/>
                </a:solidFill>
                <a:latin typeface="Bebas Neue" panose="020B0606020202050201" pitchFamily="34" charset="0"/>
              </a:rPr>
              <a:t>. </a:t>
            </a:r>
            <a:r>
              <a:rPr lang="en-US" sz="3600" b="1" dirty="0">
                <a:solidFill>
                  <a:srgbClr val="FF0000"/>
                </a:solidFill>
                <a:latin typeface="Bebas Neue" panose="020B0606020202050201" pitchFamily="34" charset="0"/>
              </a:rPr>
              <a:t>Warm up and Cool down Exercises </a:t>
            </a:r>
            <a:endParaRPr lang="en-US" sz="6600" b="1" dirty="0">
              <a:solidFill>
                <a:srgbClr val="FF0000"/>
              </a:solidFill>
              <a:latin typeface="Bebas Neue" panose="020B0606020202050201" pitchFamily="34"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4854222" y="1247081"/>
            <a:ext cx="6744131" cy="3416320"/>
          </a:xfrm>
          <a:prstGeom prst="rect">
            <a:avLst/>
          </a:prstGeom>
          <a:noFill/>
        </p:spPr>
        <p:txBody>
          <a:bodyPr wrap="square" rtlCol="0">
            <a:spAutoFit/>
          </a:bodyPr>
          <a:lstStyle/>
          <a:p>
            <a:pPr algn="just"/>
            <a:r>
              <a:rPr lang="en-US" sz="1800" dirty="0">
                <a:solidFill>
                  <a:schemeClr val="bg1"/>
                </a:solidFill>
                <a:effectLst/>
                <a:latin typeface="Tahoma" panose="020B0604030504040204" pitchFamily="34" charset="0"/>
                <a:ea typeface="Times New Roman" panose="02020603050405020304" pitchFamily="18" charset="0"/>
              </a:rPr>
              <a:t>           </a:t>
            </a:r>
            <a:endParaRPr lang="en-SG"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ahoma" panose="020B0604030504040204" pitchFamily="34" charset="0"/>
                <a:ea typeface="Times New Roman" panose="02020603050405020304" pitchFamily="18" charset="0"/>
              </a:rPr>
              <a:t>2. </a:t>
            </a:r>
            <a:r>
              <a:rPr lang="en-US" sz="1800" b="1" u="sng" dirty="0">
                <a:solidFill>
                  <a:schemeClr val="bg1"/>
                </a:solidFill>
                <a:effectLst/>
                <a:latin typeface="Tahoma" panose="020B0604030504040204" pitchFamily="34" charset="0"/>
                <a:ea typeface="Times New Roman" panose="02020603050405020304" pitchFamily="18" charset="0"/>
              </a:rPr>
              <a:t>Importance of Cool Down Exercises </a:t>
            </a:r>
          </a:p>
          <a:p>
            <a:pPr algn="just"/>
            <a:endParaRPr lang="en-US" b="1" u="sng" dirty="0">
              <a:solidFill>
                <a:schemeClr val="bg1"/>
              </a:solidFill>
              <a:latin typeface="Tahoma" panose="020B0604030504040204" pitchFamily="34" charset="0"/>
              <a:ea typeface="Times New Roman" panose="02020603050405020304" pitchFamily="18" charset="0"/>
            </a:endParaRPr>
          </a:p>
          <a:p>
            <a:r>
              <a:rPr lang="en-US" sz="1800" dirty="0">
                <a:solidFill>
                  <a:schemeClr val="bg1"/>
                </a:solidFill>
                <a:effectLst/>
                <a:latin typeface="Tahoma" panose="020B0604030504040204" pitchFamily="34" charset="0"/>
                <a:ea typeface="Times New Roman" panose="02020603050405020304" pitchFamily="18" charset="0"/>
              </a:rPr>
              <a:t>- After being active in a gymnastics session, your muscles are still engaged, but fatigued and in need of recovery. Cool down exercises can help aid, recovery, and maintain good health after intensive training. </a:t>
            </a:r>
            <a:endParaRPr lang="en-SG" sz="1800" dirty="0">
              <a:solidFill>
                <a:schemeClr val="bg1"/>
              </a:solidFill>
              <a:effectLst/>
              <a:latin typeface="Times New Roman" panose="02020603050405020304" pitchFamily="18" charset="0"/>
              <a:ea typeface="Times New Roman" panose="02020603050405020304" pitchFamily="18" charset="0"/>
            </a:endParaRPr>
          </a:p>
          <a:p>
            <a:pPr marL="278765" algn="just"/>
            <a:r>
              <a:rPr lang="en-US" sz="1800" dirty="0">
                <a:solidFill>
                  <a:schemeClr val="bg1"/>
                </a:solidFill>
                <a:effectLst/>
                <a:latin typeface="Tahoma" panose="020B0604030504040204" pitchFamily="34" charset="0"/>
                <a:ea typeface="Times New Roman" panose="02020603050405020304" pitchFamily="18" charset="0"/>
              </a:rPr>
              <a:t> </a:t>
            </a:r>
            <a:endParaRPr lang="en-SG" sz="1800" dirty="0">
              <a:solidFill>
                <a:schemeClr val="bg1"/>
              </a:solidFill>
              <a:effectLst/>
              <a:latin typeface="Times New Roman" panose="02020603050405020304" pitchFamily="18" charset="0"/>
              <a:ea typeface="Times New Roman" panose="02020603050405020304" pitchFamily="18" charset="0"/>
            </a:endParaRPr>
          </a:p>
          <a:p>
            <a:pPr marL="621665" indent="-342900" algn="just">
              <a:buAutoNum type="alphaLcPeriod"/>
            </a:pPr>
            <a:r>
              <a:rPr lang="en-US" sz="1800" u="sng" dirty="0">
                <a:solidFill>
                  <a:schemeClr val="accent4">
                    <a:lumMod val="60000"/>
                    <a:lumOff val="40000"/>
                  </a:schemeClr>
                </a:solidFill>
                <a:effectLst/>
                <a:latin typeface="Tahoma" panose="020B0604030504040204" pitchFamily="34" charset="0"/>
                <a:ea typeface="Times New Roman" panose="02020603050405020304" pitchFamily="18" charset="0"/>
              </a:rPr>
              <a:t>Gentle Exercise</a:t>
            </a:r>
            <a:r>
              <a:rPr lang="en-US" sz="1800" dirty="0">
                <a:solidFill>
                  <a:schemeClr val="accent4">
                    <a:lumMod val="60000"/>
                    <a:lumOff val="40000"/>
                  </a:schemeClr>
                </a:solidFill>
                <a:effectLst/>
                <a:latin typeface="Tahoma" panose="020B0604030504040204" pitchFamily="34" charset="0"/>
                <a:ea typeface="Times New Roman" panose="02020603050405020304" pitchFamily="18" charset="0"/>
              </a:rPr>
              <a:t> </a:t>
            </a:r>
          </a:p>
          <a:p>
            <a:pPr marL="278765" algn="just"/>
            <a:r>
              <a:rPr lang="en-US" dirty="0">
                <a:solidFill>
                  <a:schemeClr val="bg1"/>
                </a:solidFill>
                <a:latin typeface="Tahoma" panose="020B0604030504040204" pitchFamily="34" charset="0"/>
                <a:ea typeface="Times New Roman" panose="02020603050405020304" pitchFamily="18" charset="0"/>
              </a:rPr>
              <a:t>     </a:t>
            </a:r>
            <a:r>
              <a:rPr lang="en-US" sz="1800" dirty="0">
                <a:solidFill>
                  <a:schemeClr val="bg1"/>
                </a:solidFill>
                <a:effectLst/>
                <a:latin typeface="Tahoma" panose="020B0604030504040204" pitchFamily="34" charset="0"/>
                <a:ea typeface="Times New Roman" panose="02020603050405020304" pitchFamily="18" charset="0"/>
              </a:rPr>
              <a:t>- A slow jog in place for 5-10 minutes to   slowly regulate heart and breathing rate. </a:t>
            </a:r>
          </a:p>
          <a:p>
            <a:pPr marL="278765" algn="just"/>
            <a:endParaRPr lang="en-SG" sz="1800" dirty="0">
              <a:solidFill>
                <a:schemeClr val="bg1"/>
              </a:solidFill>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96BCA8F9-9E35-410D-99A7-6CDCD523D7B5}"/>
              </a:ext>
            </a:extLst>
          </p:cNvPr>
          <p:cNvPicPr>
            <a:picLocks noChangeAspect="1"/>
          </p:cNvPicPr>
          <p:nvPr/>
        </p:nvPicPr>
        <p:blipFill rotWithShape="1">
          <a:blip r:embed="rId4">
            <a:extLst>
              <a:ext uri="{28A0092B-C50C-407E-A947-70E740481C1C}">
                <a14:useLocalDpi xmlns:a14="http://schemas.microsoft.com/office/drawing/2010/main" val="0"/>
              </a:ext>
            </a:extLst>
          </a:blip>
          <a:srcRect b="5063"/>
          <a:stretch/>
        </p:blipFill>
        <p:spPr>
          <a:xfrm>
            <a:off x="1501615" y="691616"/>
            <a:ext cx="3269168" cy="4919302"/>
          </a:xfrm>
          <a:prstGeom prst="rect">
            <a:avLst/>
          </a:prstGeom>
        </p:spPr>
      </p:pic>
    </p:spTree>
    <p:extLst>
      <p:ext uri="{BB962C8B-B14F-4D97-AF65-F5344CB8AC3E}">
        <p14:creationId xmlns:p14="http://schemas.microsoft.com/office/powerpoint/2010/main" val="961486439"/>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4" y="6229350"/>
            <a:ext cx="3054704"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Rhythmic Gymnastics  </a:t>
            </a:r>
            <a:r>
              <a:rPr lang="en-US" sz="1200" b="1" dirty="0">
                <a:solidFill>
                  <a:schemeClr val="bg1">
                    <a:lumMod val="50000"/>
                  </a:schemeClr>
                </a:solidFill>
                <a:latin typeface="Arial" panose="020B0604020202020204" pitchFamily="34" charset="0"/>
                <a:cs typeface="Arial" panose="020B0604020202020204" pitchFamily="34" charset="0"/>
              </a:rPr>
              <a:t>Part 1</a:t>
            </a:r>
          </a:p>
        </p:txBody>
      </p:sp>
      <p:sp>
        <p:nvSpPr>
          <p:cNvPr id="5" name="Rectangle 4">
            <a:extLst>
              <a:ext uri="{FF2B5EF4-FFF2-40B4-BE49-F238E27FC236}">
                <a16:creationId xmlns:a16="http://schemas.microsoft.com/office/drawing/2014/main" id="{88441381-4885-465A-8221-33F5563FA47B}"/>
              </a:ext>
            </a:extLst>
          </p:cNvPr>
          <p:cNvSpPr/>
          <p:nvPr/>
        </p:nvSpPr>
        <p:spPr>
          <a:xfrm>
            <a:off x="145774" y="475926"/>
            <a:ext cx="1896673"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1</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4656175" y="628226"/>
            <a:ext cx="7718655" cy="707886"/>
          </a:xfrm>
          <a:prstGeom prst="rect">
            <a:avLst/>
          </a:prstGeom>
          <a:noFill/>
        </p:spPr>
        <p:txBody>
          <a:bodyPr wrap="square" rtlCol="0">
            <a:spAutoFit/>
          </a:bodyPr>
          <a:lstStyle/>
          <a:p>
            <a:pPr algn="ctr"/>
            <a:r>
              <a:rPr lang="en-US" sz="4000" b="1" dirty="0">
                <a:solidFill>
                  <a:srgbClr val="FF0000"/>
                </a:solidFill>
                <a:latin typeface="Bebas Neue" panose="020B0606020202050201" pitchFamily="34" charset="0"/>
              </a:rPr>
              <a:t>A</a:t>
            </a:r>
            <a:r>
              <a:rPr lang="en-US" b="1" dirty="0">
                <a:solidFill>
                  <a:srgbClr val="FF0000"/>
                </a:solidFill>
                <a:latin typeface="Bebas Neue" panose="020B0606020202050201" pitchFamily="34" charset="0"/>
              </a:rPr>
              <a:t>. </a:t>
            </a:r>
            <a:r>
              <a:rPr lang="en-US" sz="3600" b="1" dirty="0">
                <a:solidFill>
                  <a:srgbClr val="FF0000"/>
                </a:solidFill>
                <a:latin typeface="Bebas Neue" panose="020B0606020202050201" pitchFamily="34" charset="0"/>
              </a:rPr>
              <a:t>Warm up and Cool down Exercises </a:t>
            </a:r>
            <a:endParaRPr lang="en-US" sz="6600" b="1" dirty="0">
              <a:solidFill>
                <a:srgbClr val="FF0000"/>
              </a:solidFill>
              <a:latin typeface="Bebas Neue" panose="020B0606020202050201" pitchFamily="34"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4854222" y="1247081"/>
            <a:ext cx="6744131" cy="4801314"/>
          </a:xfrm>
          <a:prstGeom prst="rect">
            <a:avLst/>
          </a:prstGeom>
          <a:noFill/>
        </p:spPr>
        <p:txBody>
          <a:bodyPr wrap="square" rtlCol="0">
            <a:spAutoFit/>
          </a:bodyPr>
          <a:lstStyle/>
          <a:p>
            <a:pPr algn="just"/>
            <a:r>
              <a:rPr lang="en-US" sz="1800" dirty="0">
                <a:solidFill>
                  <a:schemeClr val="bg1"/>
                </a:solidFill>
                <a:effectLst/>
                <a:latin typeface="Tahoma" panose="020B0604030504040204" pitchFamily="34" charset="0"/>
                <a:ea typeface="Times New Roman" panose="02020603050405020304" pitchFamily="18" charset="0"/>
              </a:rPr>
              <a:t>b. </a:t>
            </a:r>
            <a:r>
              <a:rPr lang="en-US" sz="1800" u="sng" dirty="0">
                <a:solidFill>
                  <a:schemeClr val="accent4">
                    <a:lumMod val="60000"/>
                    <a:lumOff val="40000"/>
                  </a:schemeClr>
                </a:solidFill>
                <a:effectLst/>
                <a:latin typeface="Tahoma" panose="020B0604030504040204" pitchFamily="34" charset="0"/>
                <a:ea typeface="Times New Roman" panose="02020603050405020304" pitchFamily="18" charset="0"/>
              </a:rPr>
              <a:t>Stretching</a:t>
            </a:r>
            <a:r>
              <a:rPr lang="en-US" sz="1800" dirty="0">
                <a:solidFill>
                  <a:schemeClr val="accent4">
                    <a:lumMod val="60000"/>
                    <a:lumOff val="40000"/>
                  </a:schemeClr>
                </a:solidFill>
                <a:effectLst/>
                <a:latin typeface="Tahoma" panose="020B0604030504040204" pitchFamily="34" charset="0"/>
                <a:ea typeface="Times New Roman" panose="02020603050405020304" pitchFamily="18" charset="0"/>
              </a:rPr>
              <a:t> </a:t>
            </a:r>
          </a:p>
          <a:p>
            <a:pPr marL="278765" algn="just"/>
            <a:r>
              <a:rPr lang="en-US" sz="1800" dirty="0">
                <a:solidFill>
                  <a:schemeClr val="bg1"/>
                </a:solidFill>
                <a:effectLst/>
                <a:latin typeface="Tahoma" panose="020B0604030504040204" pitchFamily="34" charset="0"/>
                <a:ea typeface="Times New Roman" panose="02020603050405020304" pitchFamily="18" charset="0"/>
              </a:rPr>
              <a:t>- static stretching for 5-10 minutes can help decrease body </a:t>
            </a:r>
            <a:r>
              <a:rPr lang="en-US" sz="1800" dirty="0" err="1">
                <a:solidFill>
                  <a:schemeClr val="bg1"/>
                </a:solidFill>
                <a:effectLst/>
                <a:latin typeface="Tahoma" panose="020B0604030504040204" pitchFamily="34" charset="0"/>
                <a:ea typeface="Times New Roman" panose="02020603050405020304" pitchFamily="18" charset="0"/>
              </a:rPr>
              <a:t>temperature,mechanically</a:t>
            </a:r>
            <a:r>
              <a:rPr lang="en-US" dirty="0">
                <a:solidFill>
                  <a:schemeClr val="bg1"/>
                </a:solidFill>
                <a:latin typeface="Tahoma" panose="020B0604030504040204" pitchFamily="34" charset="0"/>
                <a:ea typeface="Times New Roman" panose="02020603050405020304" pitchFamily="18" charset="0"/>
              </a:rPr>
              <a:t> </a:t>
            </a:r>
            <a:r>
              <a:rPr lang="en-US" sz="1800" dirty="0">
                <a:solidFill>
                  <a:schemeClr val="bg1"/>
                </a:solidFill>
                <a:effectLst/>
                <a:latin typeface="Tahoma" panose="020B0604030504040204" pitchFamily="34" charset="0"/>
                <a:ea typeface="Times New Roman" panose="02020603050405020304" pitchFamily="18" charset="0"/>
              </a:rPr>
              <a:t>force waste products (formed in the muscles during exercise) from the sarcomeres of the muscle to the blood due to high tension they generate, and increase the range of motion at the muscle. Pay special attention to stretching the muscles that were specifically strained during exercises, stretching them longer. </a:t>
            </a:r>
            <a:endParaRPr lang="en-SG"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ahoma" panose="020B0604030504040204" pitchFamily="34" charset="0"/>
                <a:ea typeface="Times New Roman" panose="02020603050405020304" pitchFamily="18" charset="0"/>
              </a:rPr>
              <a:t>    </a:t>
            </a:r>
          </a:p>
          <a:p>
            <a:pPr algn="just"/>
            <a:r>
              <a:rPr lang="en-US" sz="1800" dirty="0">
                <a:solidFill>
                  <a:schemeClr val="bg1"/>
                </a:solidFill>
                <a:effectLst/>
                <a:latin typeface="Tahoma" panose="020B0604030504040204" pitchFamily="34" charset="0"/>
                <a:ea typeface="Times New Roman" panose="02020603050405020304" pitchFamily="18" charset="0"/>
              </a:rPr>
              <a:t>c. </a:t>
            </a:r>
            <a:r>
              <a:rPr lang="en-US" sz="1800" u="sng" dirty="0">
                <a:solidFill>
                  <a:schemeClr val="accent4">
                    <a:lumMod val="60000"/>
                    <a:lumOff val="40000"/>
                  </a:schemeClr>
                </a:solidFill>
                <a:effectLst/>
                <a:latin typeface="Tahoma" panose="020B0604030504040204" pitchFamily="34" charset="0"/>
                <a:ea typeface="Times New Roman" panose="02020603050405020304" pitchFamily="18" charset="0"/>
              </a:rPr>
              <a:t>Nourishment </a:t>
            </a:r>
            <a:r>
              <a:rPr lang="en-US" sz="1800" dirty="0">
                <a:solidFill>
                  <a:schemeClr val="accent4">
                    <a:lumMod val="60000"/>
                    <a:lumOff val="40000"/>
                  </a:schemeClr>
                </a:solidFill>
                <a:effectLst/>
                <a:latin typeface="Tahoma" panose="020B0604030504040204" pitchFamily="34" charset="0"/>
                <a:ea typeface="Times New Roman" panose="02020603050405020304" pitchFamily="18" charset="0"/>
              </a:rPr>
              <a:t>    </a:t>
            </a:r>
          </a:p>
          <a:p>
            <a:pPr algn="just"/>
            <a:r>
              <a:rPr lang="en-US" dirty="0">
                <a:solidFill>
                  <a:schemeClr val="bg1"/>
                </a:solidFill>
                <a:latin typeface="Tahoma" panose="020B0604030504040204" pitchFamily="34" charset="0"/>
                <a:ea typeface="Times New Roman" panose="02020603050405020304" pitchFamily="18" charset="0"/>
              </a:rPr>
              <a:t>      </a:t>
            </a:r>
            <a:r>
              <a:rPr lang="en-US" sz="1800" dirty="0">
                <a:solidFill>
                  <a:schemeClr val="bg1"/>
                </a:solidFill>
                <a:effectLst/>
                <a:latin typeface="Tahoma" panose="020B0604030504040204" pitchFamily="34" charset="0"/>
                <a:ea typeface="Times New Roman" panose="02020603050405020304" pitchFamily="18" charset="0"/>
              </a:rPr>
              <a:t>nourish your body with plenty of water before, during and    after participating in gymnastics activities. Consuming an appropriate amount of carbohydrates will replenish your glycogen stores that have been depleted during the physical activity and supply your muscles with amino acids to speed up the rebuilding of the muscle </a:t>
            </a:r>
            <a:endParaRPr lang="en-US" i="1" dirty="0">
              <a:solidFill>
                <a:schemeClr val="bg1"/>
              </a:solidFill>
              <a:latin typeface="Arial" panose="020B0604020202020204" pitchFamily="34" charset="0"/>
              <a:cs typeface="Arial" panose="020B0604020202020204" pitchFamily="34" charset="0"/>
            </a:endParaRPr>
          </a:p>
          <a:p>
            <a:pPr marL="278765" algn="just"/>
            <a:endParaRPr lang="en-SG" sz="1800" dirty="0">
              <a:solidFill>
                <a:schemeClr val="bg1"/>
              </a:solidFill>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90BFD6C0-EEA9-4808-AF96-50528596B31D}"/>
              </a:ext>
            </a:extLst>
          </p:cNvPr>
          <p:cNvPicPr>
            <a:picLocks noChangeAspect="1"/>
          </p:cNvPicPr>
          <p:nvPr/>
        </p:nvPicPr>
        <p:blipFill rotWithShape="1">
          <a:blip r:embed="rId4">
            <a:extLst>
              <a:ext uri="{28A0092B-C50C-407E-A947-70E740481C1C}">
                <a14:useLocalDpi xmlns:a14="http://schemas.microsoft.com/office/drawing/2010/main" val="0"/>
              </a:ext>
            </a:extLst>
          </a:blip>
          <a:srcRect l="18979" r="18133"/>
          <a:stretch/>
        </p:blipFill>
        <p:spPr>
          <a:xfrm>
            <a:off x="1498178" y="691617"/>
            <a:ext cx="3272605" cy="4919302"/>
          </a:xfrm>
          <a:prstGeom prst="rect">
            <a:avLst/>
          </a:prstGeom>
        </p:spPr>
      </p:pic>
      <p:pic>
        <p:nvPicPr>
          <p:cNvPr id="10" name="Picture 9">
            <a:extLst>
              <a:ext uri="{FF2B5EF4-FFF2-40B4-BE49-F238E27FC236}">
                <a16:creationId xmlns:a16="http://schemas.microsoft.com/office/drawing/2014/main" id="{5B83FD05-CF1D-4FBE-A44D-E72C26883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021" y="691615"/>
            <a:ext cx="3254917" cy="4930252"/>
          </a:xfrm>
          <a:prstGeom prst="rect">
            <a:avLst/>
          </a:prstGeom>
        </p:spPr>
      </p:pic>
    </p:spTree>
    <p:extLst>
      <p:ext uri="{BB962C8B-B14F-4D97-AF65-F5344CB8AC3E}">
        <p14:creationId xmlns:p14="http://schemas.microsoft.com/office/powerpoint/2010/main" val="2786923825"/>
      </p:ext>
    </p:extLst>
  </p:cSld>
  <p:clrMapOvr>
    <a:masterClrMapping/>
  </p:clrMapOvr>
  <p:transition spd="med">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439</TotalTime>
  <Words>1145</Words>
  <Application>Microsoft Office PowerPoint</Application>
  <PresentationFormat>Widescreen</PresentationFormat>
  <Paragraphs>95</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Bahnschrift SemiBold Condensed</vt:lpstr>
      <vt:lpstr>Bahnschrift SemiCondensed</vt:lpstr>
      <vt:lpstr>Bebas Neue</vt:lpstr>
      <vt:lpstr>Calibri</vt:lpstr>
      <vt:lpstr>Calibri Light</vt:lpstr>
      <vt:lpstr>Impact</vt:lpstr>
      <vt:lpstr>Symbol</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dc:creator>
  <cp:lastModifiedBy>kentandrewlacandula@outlook.com</cp:lastModifiedBy>
  <cp:revision>23</cp:revision>
  <dcterms:created xsi:type="dcterms:W3CDTF">2021-03-08T10:08:44Z</dcterms:created>
  <dcterms:modified xsi:type="dcterms:W3CDTF">2021-12-04T05:57:03Z</dcterms:modified>
</cp:coreProperties>
</file>